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8"/>
  </p:notesMasterIdLst>
  <p:sldIdLst>
    <p:sldId id="256" r:id="rId3"/>
    <p:sldId id="257" r:id="rId4"/>
    <p:sldId id="439" r:id="rId5"/>
    <p:sldId id="441" r:id="rId6"/>
    <p:sldId id="440" r:id="rId7"/>
  </p:sldIdLst>
  <p:sldSz cx="9144000" cy="5143500" type="screen16x9"/>
  <p:notesSz cx="5143500" cy="9144000"/>
  <p:embeddedFontLst>
    <p:embeddedFont>
      <p:font typeface="Manrope" panose="020B0604020202020204" charset="0"/>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9" roundtripDataSignature="AMtx7mj8NqZeIZwwiqWYX3sfw7Fr8CjH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7EE"/>
    <a:srgbClr val="FFCCCC"/>
    <a:srgbClr val="FFE5E5"/>
    <a:srgbClr val="FF9999"/>
    <a:srgbClr val="FFF7F7"/>
    <a:srgbClr val="54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F099E9-05D5-4B8A-8FD3-6CC15D16B3A2}">
  <a:tblStyle styleId="{24F099E9-05D5-4B8A-8FD3-6CC15D16B3A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87890" autoAdjust="0"/>
  </p:normalViewPr>
  <p:slideViewPr>
    <p:cSldViewPr snapToGrid="0">
      <p:cViewPr varScale="1">
        <p:scale>
          <a:sx n="124" d="100"/>
          <a:sy n="124" d="100"/>
        </p:scale>
        <p:origin x="6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93" Type="http://schemas.openxmlformats.org/officeDocument/2006/relationships/tableStyles" Target="tableStyles.xml"/><Relationship Id="rId3" Type="http://schemas.openxmlformats.org/officeDocument/2006/relationships/slide" Target="slides/slide1.xml"/><Relationship Id="rId89" Type="http://customschemas.google.com/relationships/presentationmetadata" Target="metadata"/><Relationship Id="rId7" Type="http://schemas.openxmlformats.org/officeDocument/2006/relationships/slide" Target="slides/slide5.xml"/><Relationship Id="rId92" Type="http://schemas.openxmlformats.org/officeDocument/2006/relationships/theme" Target="theme/theme1.xml"/><Relationship Id="rId2" Type="http://schemas.openxmlformats.org/officeDocument/2006/relationships/slideMaster" Target="slideMasters/slideMaster2.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90"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 name="Google Shape;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dirty="0"/>
            </a:br>
            <a:r>
              <a:rPr lang="en-US" dirty="0"/>
              <a:t>https://www.notion.so/Slides-1283a68bb09580c6bde4c2d8c2f60590?pvs=4</a:t>
            </a:r>
            <a:br>
              <a:rPr lang="en-US" dirty="0"/>
            </a:br>
            <a:br>
              <a:rPr lang="en-US" dirty="0"/>
            </a:br>
            <a:br>
              <a:rPr lang="en-US" dirty="0"/>
            </a:br>
            <a:br>
              <a:rPr lang="en-US" dirty="0"/>
            </a:br>
            <a:r>
              <a:rPr lang="en-US" dirty="0"/>
              <a:t># Content Flow</a:t>
            </a:r>
            <a:br>
              <a:rPr lang="en-US" dirty="0"/>
            </a:br>
            <a:br>
              <a:rPr lang="en-US" dirty="0"/>
            </a:br>
            <a:r>
              <a:rPr lang="en-US" dirty="0"/>
              <a:t>1. Context</a:t>
            </a:r>
            <a:br>
              <a:rPr lang="en-US" dirty="0"/>
            </a:br>
            <a:br>
              <a:rPr lang="en-US" dirty="0"/>
            </a:br>
            <a:r>
              <a:rPr lang="en-US" dirty="0"/>
              <a:t>Concept is familiar to the audience, but set the stage for the context of this conversation.</a:t>
            </a:r>
            <a:br>
              <a:rPr lang="en-US" dirty="0"/>
            </a:br>
            <a:br>
              <a:rPr lang="en-US" dirty="0"/>
            </a:br>
            <a:r>
              <a:rPr lang="en-US" dirty="0"/>
              <a:t>2. Problem</a:t>
            </a:r>
            <a:br>
              <a:rPr lang="en-US" dirty="0"/>
            </a:br>
            <a:br>
              <a:rPr lang="en-US" dirty="0"/>
            </a:br>
            <a:r>
              <a:rPr lang="en-US" dirty="0"/>
              <a:t>Reiterate the Problem from a product perspective. Sharpened from the overview deck.</a:t>
            </a:r>
            <a:br>
              <a:rPr lang="en-US" dirty="0"/>
            </a:br>
            <a:br>
              <a:rPr lang="en-US" dirty="0"/>
            </a:br>
            <a:r>
              <a:rPr lang="en-US" dirty="0"/>
              <a:t>3. Where we are now</a:t>
            </a:r>
            <a:br>
              <a:rPr lang="en-US" dirty="0"/>
            </a:br>
            <a:br>
              <a:rPr lang="en-US" dirty="0"/>
            </a:br>
            <a:br>
              <a:rPr lang="en-US" dirty="0"/>
            </a:br>
            <a:r>
              <a:rPr lang="en-US" dirty="0"/>
              <a:t>Team</a:t>
            </a:r>
            <a:br>
              <a:rPr lang="en-US" dirty="0"/>
            </a:br>
            <a:br>
              <a:rPr lang="en-US" dirty="0"/>
            </a:br>
            <a:r>
              <a:rPr lang="en-US" dirty="0"/>
              <a:t>Solution</a:t>
            </a:r>
            <a:br>
              <a:rPr lang="en-US" dirty="0"/>
            </a:br>
            <a:br>
              <a:rPr lang="en-US" dirty="0"/>
            </a:br>
            <a:r>
              <a:rPr lang="en-US" dirty="0"/>
              <a:t>* Tool</a:t>
            </a:r>
            <a:br>
              <a:rPr lang="en-US" dirty="0"/>
            </a:br>
            <a:r>
              <a:rPr lang="en-US" dirty="0"/>
              <a:t>* Network</a:t>
            </a:r>
            <a:br>
              <a:rPr lang="en-US" dirty="0"/>
            </a:br>
            <a:r>
              <a:rPr lang="en-US" dirty="0"/>
              <a:t>* Product Market Fit</a:t>
            </a:r>
            <a:br>
              <a:rPr lang="en-US" dirty="0"/>
            </a:br>
            <a:br>
              <a:rPr lang="en-US" dirty="0"/>
            </a:br>
            <a:r>
              <a:rPr lang="en-US" dirty="0"/>
              <a:t>Product Development</a:t>
            </a:r>
            <a:br>
              <a:rPr lang="en-US" dirty="0"/>
            </a:br>
            <a:br>
              <a:rPr lang="en-US" dirty="0"/>
            </a:br>
            <a:r>
              <a:rPr lang="en-US" dirty="0"/>
              <a:t>* Immigration Question and Answer</a:t>
            </a:r>
            <a:br>
              <a:rPr lang="en-US" dirty="0"/>
            </a:br>
            <a:r>
              <a:rPr lang="en-US" dirty="0"/>
              <a:t>* Base Infrastructure</a:t>
            </a:r>
            <a:br>
              <a:rPr lang="en-US" dirty="0"/>
            </a:br>
            <a:r>
              <a:rPr lang="en-US" dirty="0"/>
              <a:t>* People management  processes started</a:t>
            </a:r>
            <a:br>
              <a:rPr lang="en-US" dirty="0"/>
            </a:br>
            <a:br>
              <a:rPr lang="en-US" dirty="0"/>
            </a:br>
            <a:br>
              <a:rPr lang="en-US" dirty="0"/>
            </a:br>
            <a:r>
              <a:rPr lang="en-US" dirty="0"/>
              <a:t>Infrastructure</a:t>
            </a:r>
            <a:br>
              <a:rPr lang="en-US" dirty="0"/>
            </a:br>
            <a:br>
              <a:rPr lang="en-US" dirty="0"/>
            </a:br>
            <a:r>
              <a:rPr lang="en-US" dirty="0"/>
              <a:t>* Inference</a:t>
            </a:r>
            <a:br>
              <a:rPr lang="en-US" dirty="0"/>
            </a:br>
            <a:r>
              <a:rPr lang="en-US" dirty="0"/>
              <a:t>* Application Compute</a:t>
            </a:r>
            <a:br>
              <a:rPr lang="en-US" dirty="0"/>
            </a:br>
            <a:r>
              <a:rPr lang="en-US" dirty="0"/>
              <a:t>* Productivity</a:t>
            </a:r>
            <a:br>
              <a:rPr lang="en-US" dirty="0"/>
            </a:br>
            <a:r>
              <a:rPr lang="en-US" dirty="0"/>
              <a:t>* Security</a:t>
            </a:r>
            <a:br>
              <a:rPr lang="en-US" dirty="0"/>
            </a:br>
            <a:br>
              <a:rPr lang="en-US" dirty="0"/>
            </a:br>
            <a:r>
              <a:rPr lang="en-US" dirty="0"/>
              <a:t>Operations</a:t>
            </a:r>
            <a:br>
              <a:rPr lang="en-US" dirty="0"/>
            </a:br>
            <a:br>
              <a:rPr lang="en-US" dirty="0"/>
            </a:br>
            <a:r>
              <a:rPr lang="en-US" dirty="0"/>
              <a:t>* Network</a:t>
            </a:r>
            <a:br>
              <a:rPr lang="en-US" dirty="0"/>
            </a:br>
            <a:r>
              <a:rPr lang="en-US" dirty="0"/>
              <a:t>* Revenue Model</a:t>
            </a:r>
            <a:br>
              <a:rPr lang="en-US" dirty="0"/>
            </a:br>
            <a:br>
              <a:rPr lang="en-US" dirty="0"/>
            </a:br>
            <a:br>
              <a:rPr lang="en-US" dirty="0"/>
            </a:br>
            <a:br>
              <a:rPr lang="en-US" dirty="0"/>
            </a:br>
            <a:r>
              <a:rPr lang="en-US" dirty="0"/>
              <a:t>4. Next steps</a:t>
            </a:r>
            <a:br>
              <a:rPr lang="en-US" dirty="0"/>
            </a:br>
            <a:br>
              <a:rPr lang="en-US" dirty="0"/>
            </a:br>
            <a:r>
              <a:rPr lang="en-US" dirty="0"/>
              <a:t>Roadmap</a:t>
            </a:r>
            <a:br>
              <a:rPr lang="en-US" dirty="0"/>
            </a:br>
            <a:br>
              <a:rPr lang="en-US" dirty="0"/>
            </a:br>
            <a:br>
              <a:rPr lang="en-US" dirty="0"/>
            </a:br>
            <a:br>
              <a:rPr lang="en-US" dirty="0"/>
            </a:br>
            <a:r>
              <a:rPr lang="en-US" dirty="0"/>
              <a:t>5. Finances</a:t>
            </a:r>
            <a:br>
              <a:rPr lang="en-US" dirty="0"/>
            </a:br>
            <a:br>
              <a:rPr lang="en-US" dirty="0"/>
            </a:br>
            <a:r>
              <a:rPr lang="en-US" dirty="0"/>
              <a:t>People</a:t>
            </a:r>
            <a:br>
              <a:rPr lang="en-US" dirty="0"/>
            </a:br>
            <a:br>
              <a:rPr lang="en-US" dirty="0"/>
            </a:br>
            <a:br>
              <a:rPr lang="en-US" dirty="0"/>
            </a:br>
            <a:r>
              <a:rPr lang="en-US" dirty="0"/>
              <a:t>Infrastructure</a:t>
            </a:r>
            <a:br>
              <a:rPr lang="en-US" dirty="0"/>
            </a:br>
            <a:br>
              <a:rPr lang="en-US" dirty="0"/>
            </a:br>
            <a:br>
              <a:rPr lang="en-US" dirty="0"/>
            </a:br>
            <a:r>
              <a:rPr lang="en-US" dirty="0"/>
              <a:t>6.</a:t>
            </a:r>
            <a:br>
              <a:rPr lang="en-US" dirty="0"/>
            </a:br>
            <a:endParaRPr dirty="0"/>
          </a:p>
        </p:txBody>
      </p:sp>
      <p:sp>
        <p:nvSpPr>
          <p:cNvPr id="14" name="Google Shape;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 name="Google Shape;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 name="Google Shape;2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104E-4D5B-8640-0F82-48B8A2DF4255}"/>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59E1A43-C14F-A4AC-0C15-2460563801C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EA6DB01-E0A5-2311-71A4-6CAE07423CC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A0654-C48D-EE94-3FEC-6112F6766A96}"/>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6" name="Footer Placeholder 5">
            <a:extLst>
              <a:ext uri="{FF2B5EF4-FFF2-40B4-BE49-F238E27FC236}">
                <a16:creationId xmlns:a16="http://schemas.microsoft.com/office/drawing/2014/main" id="{A966DE70-85AD-2395-DEC5-517AC0A95D3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9E42156-5E7B-963E-2EE4-E226C51344CD}"/>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233895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EE1A-9449-D8AC-3E8E-0E8C8986D7F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8A1BBF7-7FAF-93C3-B117-AB0A7C7545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4298D7-949D-C3AE-0D6E-0779F2F6EC34}"/>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5" name="Footer Placeholder 4">
            <a:extLst>
              <a:ext uri="{FF2B5EF4-FFF2-40B4-BE49-F238E27FC236}">
                <a16:creationId xmlns:a16="http://schemas.microsoft.com/office/drawing/2014/main" id="{1847DA3F-6A77-EC50-4BC8-401DDC5668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E59274-BEA4-6986-0598-86CC3271B922}"/>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213238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2C14E-1307-B90A-DF69-DDC039BC8D06}"/>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F65815C-254E-7EEE-8491-2D78999BA82F}"/>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8B476D-5DA0-DAED-9EFD-2EEDD44E7D6A}"/>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5" name="Footer Placeholder 4">
            <a:extLst>
              <a:ext uri="{FF2B5EF4-FFF2-40B4-BE49-F238E27FC236}">
                <a16:creationId xmlns:a16="http://schemas.microsoft.com/office/drawing/2014/main" id="{A7280658-23BF-FBC3-D4FF-846E751569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FBD41F2-291F-2CC2-BF90-B73D582E12E8}"/>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165060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CA97-A7C4-9D02-813C-50417CDB414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7224F49-562C-ABA7-D906-A8BA3315E31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080CA0F-4C7E-97EC-1E1A-FF208BF104B5}"/>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5" name="Footer Placeholder 4">
            <a:extLst>
              <a:ext uri="{FF2B5EF4-FFF2-40B4-BE49-F238E27FC236}">
                <a16:creationId xmlns:a16="http://schemas.microsoft.com/office/drawing/2014/main" id="{93D6CD11-A8EE-36D2-B1C4-EB7FF984DC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34E3C64-7DAC-A7E3-E201-DBE853248A9A}"/>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116372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CD20-1C7E-E161-35AA-75A9B704470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ADA6D2E-A72A-E12E-29F4-B52266C20A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EC808E-3834-0018-AF1C-2A784DE6B3E6}"/>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5" name="Footer Placeholder 4">
            <a:extLst>
              <a:ext uri="{FF2B5EF4-FFF2-40B4-BE49-F238E27FC236}">
                <a16:creationId xmlns:a16="http://schemas.microsoft.com/office/drawing/2014/main" id="{0024B1B4-04A0-7A3A-1D65-FBFFE9C92F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5351B2-1786-3967-5136-F998E574974F}"/>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89742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21AA-1855-E560-6AF6-B8C7649A93EB}"/>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16F6ACC-BEC8-773B-67E3-AF519B373381}"/>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972038-B7DC-C37C-546C-8228ABF8C4F1}"/>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5" name="Footer Placeholder 4">
            <a:extLst>
              <a:ext uri="{FF2B5EF4-FFF2-40B4-BE49-F238E27FC236}">
                <a16:creationId xmlns:a16="http://schemas.microsoft.com/office/drawing/2014/main" id="{9E88DE6C-AB6F-AB50-B530-475339AE04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4B21079-282D-1A41-20A5-BE2811CB634C}"/>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61318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C714-B7FC-A9FB-9F17-B43220C7A5E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49207C8-EB41-2B9A-7388-E96A8B4543D8}"/>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CE416AA-C6CA-B8F6-E6F1-5326E2A42405}"/>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0CE0AE1-9FDA-58B8-6B85-03DCBD38C1F2}"/>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6" name="Footer Placeholder 5">
            <a:extLst>
              <a:ext uri="{FF2B5EF4-FFF2-40B4-BE49-F238E27FC236}">
                <a16:creationId xmlns:a16="http://schemas.microsoft.com/office/drawing/2014/main" id="{8CA365A1-C90C-7B34-2E2C-35D6C54CBE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705074E-2ECD-5B40-AAE4-8121EF3F00CB}"/>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335626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C82F-9D9B-9625-3511-51B5ACECC437}"/>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8BDCB76-06E1-D2CF-84BA-9B2F3709D567}"/>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0FDF5-9CDA-E0FE-F30C-9AC82F1B42BA}"/>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38846E0-B34C-E1BE-711C-7E4873A9A2F7}"/>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E04873-31A6-FFAB-B20C-1A9C54403680}"/>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DA42F35-0A06-8202-8CC2-ECA9C0C7602F}"/>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8" name="Footer Placeholder 7">
            <a:extLst>
              <a:ext uri="{FF2B5EF4-FFF2-40B4-BE49-F238E27FC236}">
                <a16:creationId xmlns:a16="http://schemas.microsoft.com/office/drawing/2014/main" id="{08EB5623-4349-1566-A923-7E8A7ACC7B3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FA0D185-D31B-C219-8A8D-FE057EE08E1D}"/>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126693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0E47-E439-4A8A-B342-7D794AC8AB9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DAA8B9A-0F27-2BC5-39E5-52C96BAD6AC8}"/>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4" name="Footer Placeholder 3">
            <a:extLst>
              <a:ext uri="{FF2B5EF4-FFF2-40B4-BE49-F238E27FC236}">
                <a16:creationId xmlns:a16="http://schemas.microsoft.com/office/drawing/2014/main" id="{5087BBA0-ED32-0576-6F3D-A5B4C5B5969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A02C835-456F-BE5B-9DCA-28380EE216B9}"/>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77424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5FB58-6E55-1A1E-5427-EC8A29EC9C21}"/>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3" name="Footer Placeholder 2">
            <a:extLst>
              <a:ext uri="{FF2B5EF4-FFF2-40B4-BE49-F238E27FC236}">
                <a16:creationId xmlns:a16="http://schemas.microsoft.com/office/drawing/2014/main" id="{3AC5AE65-70BF-CBE0-2970-C2B8A925ADE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1D833FC-77F3-E91C-DFC5-5F8A53F5EE69}"/>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320463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EC01-9D0F-B05C-E000-3F7C5B2462F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3341B73-F66F-EF4D-0C86-9E0F9995CA5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1EFF52C-24E6-4B29-FE9D-510E418A428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06D1BE-B8FA-099A-860D-F49BA99CFB73}"/>
              </a:ext>
            </a:extLst>
          </p:cNvPr>
          <p:cNvSpPr>
            <a:spLocks noGrp="1"/>
          </p:cNvSpPr>
          <p:nvPr>
            <p:ph type="dt" sz="half" idx="10"/>
          </p:nvPr>
        </p:nvSpPr>
        <p:spPr/>
        <p:txBody>
          <a:bodyPr/>
          <a:lstStyle/>
          <a:p>
            <a:fld id="{B7F92472-2A05-4F96-B4CA-8B7B0D520B0F}" type="datetimeFigureOut">
              <a:rPr lang="en-CA" smtClean="0"/>
              <a:t>2025-06-30</a:t>
            </a:fld>
            <a:endParaRPr lang="en-CA"/>
          </a:p>
        </p:txBody>
      </p:sp>
      <p:sp>
        <p:nvSpPr>
          <p:cNvPr id="6" name="Footer Placeholder 5">
            <a:extLst>
              <a:ext uri="{FF2B5EF4-FFF2-40B4-BE49-F238E27FC236}">
                <a16:creationId xmlns:a16="http://schemas.microsoft.com/office/drawing/2014/main" id="{96F0F9F7-7A21-478D-EED4-85C3A7795D5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E3EBD6E-0979-BFED-028B-2397EF1764AB}"/>
              </a:ext>
            </a:extLst>
          </p:cNvPr>
          <p:cNvSpPr>
            <a:spLocks noGrp="1"/>
          </p:cNvSpPr>
          <p:nvPr>
            <p:ph type="sldNum" sz="quarter" idx="12"/>
          </p:nvPr>
        </p:nvSpPr>
        <p:spPr/>
        <p:txBody>
          <a:bodyPr/>
          <a:lstStyle/>
          <a:p>
            <a:fld id="{71786FE1-9E52-4B73-846B-48B0137B4592}" type="slidenum">
              <a:rPr lang="en-CA" smtClean="0"/>
              <a:t>‹#›</a:t>
            </a:fld>
            <a:endParaRPr lang="en-CA"/>
          </a:p>
        </p:txBody>
      </p:sp>
    </p:spTree>
    <p:extLst>
      <p:ext uri="{BB962C8B-B14F-4D97-AF65-F5344CB8AC3E}">
        <p14:creationId xmlns:p14="http://schemas.microsoft.com/office/powerpoint/2010/main" val="5806023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D8410-8D66-81EC-6F19-095B293862A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ADF37DE-E531-4D65-FB5F-D2C0332ABF2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65E97F-5337-AECE-541C-5EC7C3AA9FF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B7F92472-2A05-4F96-B4CA-8B7B0D520B0F}" type="datetimeFigureOut">
              <a:rPr lang="en-CA" smtClean="0"/>
              <a:t>2025-06-30</a:t>
            </a:fld>
            <a:endParaRPr lang="en-CA"/>
          </a:p>
        </p:txBody>
      </p:sp>
      <p:sp>
        <p:nvSpPr>
          <p:cNvPr id="5" name="Footer Placeholder 4">
            <a:extLst>
              <a:ext uri="{FF2B5EF4-FFF2-40B4-BE49-F238E27FC236}">
                <a16:creationId xmlns:a16="http://schemas.microsoft.com/office/drawing/2014/main" id="{E5AE5468-BAF5-6AA4-728B-4511EB117C4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C921E9B-CBAC-08D3-7E3E-20F1383C860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71786FE1-9E52-4B73-846B-48B0137B4592}" type="slidenum">
              <a:rPr lang="en-CA" smtClean="0"/>
              <a:t>‹#›</a:t>
            </a:fld>
            <a:endParaRPr lang="en-CA"/>
          </a:p>
        </p:txBody>
      </p:sp>
    </p:spTree>
    <p:extLst>
      <p:ext uri="{BB962C8B-B14F-4D97-AF65-F5344CB8AC3E}">
        <p14:creationId xmlns:p14="http://schemas.microsoft.com/office/powerpoint/2010/main" val="188683274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
        <p:cNvGrpSpPr/>
        <p:nvPr/>
      </p:nvGrpSpPr>
      <p:grpSpPr>
        <a:xfrm>
          <a:off x="0" y="0"/>
          <a:ext cx="0" cy="0"/>
          <a:chOff x="0" y="0"/>
          <a:chExt cx="0" cy="0"/>
        </a:xfrm>
      </p:grpSpPr>
      <p:sp>
        <p:nvSpPr>
          <p:cNvPr id="2" name="Rectangle 1">
            <a:extLst>
              <a:ext uri="{FF2B5EF4-FFF2-40B4-BE49-F238E27FC236}">
                <a16:creationId xmlns:a16="http://schemas.microsoft.com/office/drawing/2014/main" id="{154BB3CF-D851-4F7E-A14B-0E842FF00794}"/>
              </a:ext>
            </a:extLst>
          </p:cNvPr>
          <p:cNvSpPr/>
          <p:nvPr/>
        </p:nvSpPr>
        <p:spPr>
          <a:xfrm>
            <a:off x="0" y="0"/>
            <a:ext cx="9144000" cy="51435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16;p1"/>
          <p:cNvSpPr/>
          <p:nvPr/>
        </p:nvSpPr>
        <p:spPr>
          <a:xfrm>
            <a:off x="694427" y="3098402"/>
            <a:ext cx="7755880" cy="942975"/>
          </a:xfrm>
          <a:prstGeom prst="rect">
            <a:avLst/>
          </a:prstGeom>
          <a:noFill/>
          <a:ln>
            <a:noFill/>
          </a:ln>
        </p:spPr>
        <p:txBody>
          <a:bodyPr spcFirstLastPara="1" wrap="square" lIns="0" tIns="0" rIns="0" bIns="0" anchor="b" anchorCtr="0">
            <a:noAutofit/>
          </a:bodyPr>
          <a:lstStyle/>
          <a:p>
            <a:pPr marL="0" marR="0" lvl="0" indent="0" algn="ctr" rtl="0">
              <a:lnSpc>
                <a:spcPct val="109191"/>
              </a:lnSpc>
              <a:spcBef>
                <a:spcPts val="0"/>
              </a:spcBef>
              <a:spcAft>
                <a:spcPts val="0"/>
              </a:spcAft>
              <a:buNone/>
            </a:pPr>
            <a:r>
              <a:rPr lang="en-US" sz="6800" b="1" i="0" u="none" strike="noStrike" cap="none" dirty="0">
                <a:solidFill>
                  <a:srgbClr val="000000"/>
                </a:solidFill>
                <a:latin typeface="Manrope"/>
                <a:ea typeface="Manrope"/>
                <a:cs typeface="Manrope"/>
                <a:sym typeface="Manrope"/>
              </a:rPr>
              <a:t>CanaDREAMERS</a:t>
            </a:r>
            <a:endParaRPr sz="4500" b="0" i="0" u="none" strike="noStrike" cap="none" dirty="0">
              <a:solidFill>
                <a:schemeClr val="dk1"/>
              </a:solidFill>
              <a:latin typeface="Calibri"/>
              <a:ea typeface="Calibri"/>
              <a:cs typeface="Calibri"/>
              <a:sym typeface="Calibri"/>
            </a:endParaRPr>
          </a:p>
        </p:txBody>
      </p:sp>
      <p:sp>
        <p:nvSpPr>
          <p:cNvPr id="17" name="Google Shape;17;p1"/>
          <p:cNvSpPr/>
          <p:nvPr/>
        </p:nvSpPr>
        <p:spPr>
          <a:xfrm>
            <a:off x="3686616" y="2914200"/>
            <a:ext cx="1905000" cy="182880"/>
          </a:xfrm>
          <a:prstGeom prst="rect">
            <a:avLst/>
          </a:prstGeom>
          <a:noFill/>
          <a:ln>
            <a:noFill/>
          </a:ln>
        </p:spPr>
        <p:txBody>
          <a:bodyPr spcFirstLastPara="1" wrap="square" lIns="0" tIns="0" rIns="0" bIns="0" anchor="t" anchorCtr="0">
            <a:noAutofit/>
          </a:bodyPr>
          <a:lstStyle/>
          <a:p>
            <a:pPr marL="0" marR="0" lvl="0" indent="0" algn="ctr" rtl="0">
              <a:lnSpc>
                <a:spcPct val="160000"/>
              </a:lnSpc>
              <a:spcBef>
                <a:spcPts val="0"/>
              </a:spcBef>
              <a:spcAft>
                <a:spcPts val="0"/>
              </a:spcAft>
              <a:buNone/>
            </a:pPr>
            <a:r>
              <a:rPr lang="en-US" sz="900" b="1" i="0" u="none" strike="noStrike" cap="none" dirty="0">
                <a:solidFill>
                  <a:srgbClr val="000000"/>
                </a:solidFill>
                <a:latin typeface="Manrope"/>
                <a:ea typeface="Manrope"/>
                <a:cs typeface="Manrope"/>
                <a:sym typeface="Manrope"/>
              </a:rPr>
              <a:t>BRAXTED GROUP, INC.</a:t>
            </a:r>
            <a:endParaRPr sz="900" b="0" i="0" u="none" strike="noStrike" cap="none" dirty="0">
              <a:solidFill>
                <a:schemeClr val="dk1"/>
              </a:solidFill>
              <a:latin typeface="Calibri"/>
              <a:ea typeface="Calibri"/>
              <a:cs typeface="Calibri"/>
              <a:sym typeface="Calibri"/>
            </a:endParaRPr>
          </a:p>
        </p:txBody>
      </p:sp>
      <p:sp>
        <p:nvSpPr>
          <p:cNvPr id="18" name="Google Shape;18;p1"/>
          <p:cNvSpPr/>
          <p:nvPr/>
        </p:nvSpPr>
        <p:spPr>
          <a:xfrm>
            <a:off x="4315573" y="4526307"/>
            <a:ext cx="878033" cy="145596"/>
          </a:xfrm>
          <a:prstGeom prst="rect">
            <a:avLst/>
          </a:prstGeom>
          <a:noFill/>
          <a:ln>
            <a:noFill/>
          </a:ln>
        </p:spPr>
        <p:txBody>
          <a:bodyPr spcFirstLastPara="1" wrap="square" lIns="0" tIns="0" rIns="0" bIns="0" anchor="t" anchorCtr="0">
            <a:noAutofit/>
          </a:bodyPr>
          <a:lstStyle/>
          <a:p>
            <a:pPr>
              <a:lnSpc>
                <a:spcPct val="150000"/>
              </a:lnSpc>
            </a:pPr>
            <a:r>
              <a:rPr lang="en-US" sz="800" b="1" i="0" u="none" strike="noStrike" cap="none" dirty="0">
                <a:solidFill>
                  <a:srgbClr val="FF0000"/>
                </a:solidFill>
                <a:latin typeface="Manrope"/>
                <a:ea typeface="Calibri"/>
                <a:cs typeface="Calibri"/>
                <a:sym typeface="Manrope"/>
              </a:rPr>
              <a:t>July 2025</a:t>
            </a:r>
            <a:endParaRPr lang="en-US" sz="750" b="0" i="0" u="none" strike="noStrike" cap="none" dirty="0">
              <a:solidFill>
                <a:srgbClr val="FF0000"/>
              </a:solidFill>
              <a:latin typeface="Calibri"/>
              <a:ea typeface="Calibri"/>
              <a:cs typeface="Calibri"/>
            </a:endParaRPr>
          </a:p>
        </p:txBody>
      </p:sp>
      <p:sp>
        <p:nvSpPr>
          <p:cNvPr id="19" name="Google Shape;19;p1"/>
          <p:cNvSpPr/>
          <p:nvPr/>
        </p:nvSpPr>
        <p:spPr>
          <a:xfrm>
            <a:off x="788514" y="3897657"/>
            <a:ext cx="7755879" cy="628650"/>
          </a:xfrm>
          <a:prstGeom prst="rect">
            <a:avLst/>
          </a:prstGeom>
          <a:noFill/>
          <a:ln>
            <a:noFill/>
          </a:ln>
        </p:spPr>
        <p:txBody>
          <a:bodyPr spcFirstLastPara="1" wrap="square" lIns="0" tIns="0" rIns="0" bIns="0" anchor="b" anchorCtr="0">
            <a:noAutofit/>
          </a:bodyPr>
          <a:lstStyle/>
          <a:p>
            <a:pPr marL="0" marR="0" lvl="0" indent="0" algn="ctr" rtl="0">
              <a:lnSpc>
                <a:spcPct val="206250"/>
              </a:lnSpc>
              <a:spcBef>
                <a:spcPts val="0"/>
              </a:spcBef>
              <a:spcAft>
                <a:spcPts val="0"/>
              </a:spcAft>
              <a:buNone/>
            </a:pPr>
            <a:r>
              <a:rPr lang="en-US" sz="2800" b="1" i="0" u="none" strike="noStrike" cap="none" dirty="0">
                <a:solidFill>
                  <a:srgbClr val="F73F4D"/>
                </a:solidFill>
                <a:latin typeface="Manrope"/>
                <a:ea typeface="Manrope"/>
                <a:cs typeface="Manrope"/>
                <a:sym typeface="Manrope"/>
              </a:rPr>
              <a:t>Convertible </a:t>
            </a:r>
            <a:r>
              <a:rPr lang="en-US" sz="2800" b="1" dirty="0">
                <a:solidFill>
                  <a:srgbClr val="F73F4D"/>
                </a:solidFill>
                <a:latin typeface="Manrope"/>
                <a:ea typeface="Manrope"/>
                <a:cs typeface="Manrope"/>
                <a:sym typeface="Manrope"/>
              </a:rPr>
              <a:t>D</a:t>
            </a:r>
            <a:r>
              <a:rPr lang="en-US" sz="2800" b="1" i="0" u="none" strike="noStrike" cap="none" dirty="0">
                <a:solidFill>
                  <a:srgbClr val="F73F4D"/>
                </a:solidFill>
                <a:latin typeface="Manrope"/>
                <a:ea typeface="Manrope"/>
                <a:cs typeface="Manrope"/>
                <a:sym typeface="Manrope"/>
              </a:rPr>
              <a:t>ebenture Term Sheet</a:t>
            </a:r>
            <a:endParaRPr sz="2800" b="0" i="0" u="none" strike="noStrike" cap="none" dirty="0">
              <a:solidFill>
                <a:schemeClr val="dk1"/>
              </a:solidFill>
              <a:latin typeface="Calibri"/>
              <a:ea typeface="Calibri"/>
              <a:cs typeface="Calibri"/>
              <a:sym typeface="Calibri"/>
            </a:endParaRPr>
          </a:p>
        </p:txBody>
      </p:sp>
      <p:pic>
        <p:nvPicPr>
          <p:cNvPr id="20" name="Google Shape;20;p1" descr="https://pitch-assets-ccb95893-de3f-4266-973c-20049231b248.s3.eu-west-1.amazonaws.com/3d8369ca-d561-4bac-a688-d4a0f2042f3b?pitch-bytes=41892&amp;pitch-content-type=image%2Fpng"/>
          <p:cNvPicPr preferRelativeResize="0"/>
          <p:nvPr/>
        </p:nvPicPr>
        <p:blipFill rotWithShape="1">
          <a:blip r:embed="rId3">
            <a:alphaModFix/>
          </a:blip>
          <a:srcRect b="13345"/>
          <a:stretch/>
        </p:blipFill>
        <p:spPr>
          <a:xfrm>
            <a:off x="3683703" y="1028051"/>
            <a:ext cx="1782417" cy="17828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
        <p:cNvGrpSpPr/>
        <p:nvPr/>
      </p:nvGrpSpPr>
      <p:grpSpPr>
        <a:xfrm>
          <a:off x="0" y="0"/>
          <a:ext cx="0" cy="0"/>
          <a:chOff x="0" y="0"/>
          <a:chExt cx="0" cy="0"/>
        </a:xfrm>
      </p:grpSpPr>
      <p:sp>
        <p:nvSpPr>
          <p:cNvPr id="2" name="Rectangle 1">
            <a:extLst>
              <a:ext uri="{FF2B5EF4-FFF2-40B4-BE49-F238E27FC236}">
                <a16:creationId xmlns:a16="http://schemas.microsoft.com/office/drawing/2014/main" id="{7706BC7B-0541-0CEF-587E-BA104940110E}"/>
              </a:ext>
            </a:extLst>
          </p:cNvPr>
          <p:cNvSpPr/>
          <p:nvPr/>
        </p:nvSpPr>
        <p:spPr>
          <a:xfrm>
            <a:off x="-2671" y="0"/>
            <a:ext cx="9146671" cy="51435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28;p2"/>
          <p:cNvSpPr/>
          <p:nvPr/>
        </p:nvSpPr>
        <p:spPr>
          <a:xfrm>
            <a:off x="242695" y="797207"/>
            <a:ext cx="4331151" cy="3505200"/>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n-US" sz="900" b="1" i="0" u="none" strike="noStrike" cap="none" dirty="0">
                <a:latin typeface="Manrope"/>
                <a:ea typeface="Manrope"/>
                <a:cs typeface="Manrope"/>
                <a:sym typeface="Manrope"/>
              </a:rPr>
              <a:t>The information contained in this presentation (the “Presentation”) is being provided on a confidential basis for informational and discussion purposes only. The information set forth herein does not purport to be complete or all information that a recipient would deem relevant in analyzing the Company. The information contained herein must be treated in a confidential manner and may not be reproduced, used or disclosed, in whole or in part, without the prior written consent of Braxted Group</a:t>
            </a:r>
            <a:r>
              <a:rPr lang="en-US" sz="900" b="1" dirty="0">
                <a:latin typeface="Manrope"/>
                <a:ea typeface="Manrope"/>
                <a:cs typeface="Manrope"/>
                <a:sym typeface="Manrope"/>
              </a:rPr>
              <a:t>,</a:t>
            </a:r>
            <a:r>
              <a:rPr lang="en-US" sz="900" b="1" i="0" u="none" strike="noStrike" cap="none" dirty="0">
                <a:latin typeface="Manrope"/>
                <a:ea typeface="Manrope"/>
                <a:cs typeface="Manrope"/>
                <a:sym typeface="Manrope"/>
              </a:rPr>
              <a:t> Inc. (together with its affiliates, the “Company”). Disclosure to persons other than the recipient and its representatives, who themselves are bound by confidentiality restrictions, is prohibited.   </a:t>
            </a:r>
            <a:endParaRPr lang="en-US" sz="900" b="1" i="0" u="none" strike="noStrike" cap="none" dirty="0">
              <a:solidFill>
                <a:schemeClr val="dk1"/>
              </a:solidFill>
              <a:latin typeface="Manrope"/>
              <a:ea typeface="Calibri"/>
              <a:cs typeface="Calibri"/>
            </a:endParaRPr>
          </a:p>
          <a:p>
            <a:pPr marL="0" marR="0" lvl="0" indent="0" algn="just" rtl="0">
              <a:spcBef>
                <a:spcPts val="0"/>
              </a:spcBef>
              <a:spcAft>
                <a:spcPts val="0"/>
              </a:spcAft>
              <a:buNone/>
            </a:pPr>
            <a:endParaRPr sz="900" b="1" i="0" u="none" strike="noStrike" cap="none" dirty="0">
              <a:solidFill>
                <a:schemeClr val="dk1"/>
              </a:solidFill>
              <a:latin typeface="Manrope"/>
              <a:ea typeface="Calibri"/>
              <a:cs typeface="Calibri"/>
            </a:endParaRPr>
          </a:p>
          <a:p>
            <a:pPr marL="0" marR="0" lvl="0" indent="0" algn="just" rtl="0">
              <a:spcBef>
                <a:spcPts val="0"/>
              </a:spcBef>
              <a:spcAft>
                <a:spcPts val="0"/>
              </a:spcAft>
              <a:buNone/>
            </a:pPr>
            <a:r>
              <a:rPr lang="en-US" sz="900" b="1" i="0" u="none" strike="noStrike" cap="none" dirty="0">
                <a:latin typeface="Manrope"/>
                <a:ea typeface="Manrope"/>
                <a:cs typeface="Manrope"/>
                <a:sym typeface="Manrope"/>
              </a:rPr>
              <a:t> This presentation is not, and under no circumstances is to be construed as, a prospectus, offering memorandum, or advertisement or a public offering of securities. Offers to sell, or the solicitations of offers to buy, any security can only be made through official offering documents that contain important information about risks, fees and expenses. You should conduct your own due diligence, not rely on the financial assumptions or estimates displayed in this presentation, and are encouraged to consult with a financial advisor, attorney, accountant, and any other professional that can help you understand and assess the risks associated with any investment opportunity. The investment opportunities discussed in this presentation are prospectus exempt offerings of securities that are not publicly traded, are subject to holding period requirements, and are intended for investors who do not need a liquid investment. Resale of the securities discussed will be subject to restrictions under applicable securities laws. No securities commission or similar regulatory authority has recommended or approved any investment or the accuracy or completeness of any of the information or materials provided by the Company. Investors must be able to afford the loss of their entire investment</a:t>
            </a:r>
            <a:r>
              <a:rPr lang="en-US" sz="900" i="0" u="none" strike="noStrike" cap="none" dirty="0">
                <a:latin typeface="Manrope"/>
                <a:ea typeface="Manrope"/>
                <a:cs typeface="Manrope"/>
                <a:sym typeface="Manrope"/>
              </a:rPr>
              <a:t>. </a:t>
            </a:r>
            <a:r>
              <a:rPr lang="en-US" sz="850" i="0" u="none" strike="noStrike" cap="none" dirty="0">
                <a:latin typeface="Manrope"/>
                <a:ea typeface="Manrope"/>
                <a:cs typeface="Manrope"/>
                <a:sym typeface="Manrope"/>
              </a:rPr>
              <a:t> </a:t>
            </a:r>
            <a:endParaRPr sz="850" i="0" u="none" strike="noStrike" cap="none" dirty="0">
              <a:solidFill>
                <a:schemeClr val="dk1"/>
              </a:solidFill>
              <a:latin typeface="Manrope"/>
              <a:ea typeface="Calibri"/>
              <a:cs typeface="Calibri"/>
              <a:sym typeface="Calibri"/>
            </a:endParaRPr>
          </a:p>
        </p:txBody>
      </p:sp>
      <p:sp>
        <p:nvSpPr>
          <p:cNvPr id="29" name="Google Shape;29;p2"/>
          <p:cNvSpPr/>
          <p:nvPr/>
        </p:nvSpPr>
        <p:spPr>
          <a:xfrm>
            <a:off x="4762500" y="817837"/>
            <a:ext cx="4138805" cy="3452750"/>
          </a:xfrm>
          <a:prstGeom prst="rect">
            <a:avLst/>
          </a:prstGeom>
          <a:noFill/>
          <a:ln>
            <a:noFill/>
          </a:ln>
        </p:spPr>
        <p:txBody>
          <a:bodyPr spcFirstLastPara="1" wrap="square" lIns="0" tIns="0" rIns="0" bIns="0" anchor="t" anchorCtr="0">
            <a:noAutofit/>
          </a:bodyPr>
          <a:lstStyle/>
          <a:p>
            <a:pPr marL="0" marR="0" lvl="0" indent="0" algn="just" rtl="0">
              <a:spcBef>
                <a:spcPts val="0"/>
              </a:spcBef>
              <a:spcAft>
                <a:spcPts val="0"/>
              </a:spcAft>
              <a:buNone/>
            </a:pPr>
            <a:r>
              <a:rPr lang="en-US" sz="900" b="1" i="0" u="none" strike="noStrike" cap="none" dirty="0">
                <a:solidFill>
                  <a:srgbClr val="000000"/>
                </a:solidFill>
                <a:latin typeface="Manrope"/>
                <a:ea typeface="Manrope"/>
                <a:cs typeface="Manrope"/>
                <a:sym typeface="Manrope"/>
              </a:rPr>
              <a:t>Certain information contained in this presentation constitutes “forward-looking statements,” which can be identified by the use of forward-looking terminology such as “may,” “will,” “should,” “expect,” “anticipate,” “target,” “project,” “estimate,” “intend,” “outlook”, “continue” or “believe,” or the negatives thereof or other variations thereon or comparable terminology. Forward-looking statements are necessarily based upon a number of estimates and assumptions that, while considered reasonable by management, are inherently subject to significant business, economic and competitive uncertainties and contingencies. Forward-looking statements involve known and unknown risks, uncertainties and other factors that may cause actual financial results, performance or achievements to be materially different from the estimated future results, performance or achievements expressed or implied by those forward-looking statements and the forward-looking statements are not guarantees of future performance. Except as required by law, the Company disclaims any obligation to update or revise any forward-looking statements, whether as a result of new information, events or otherwise. No forward-looking statement or projections can be guaranteed. Accordingly, you should not place undue reliance on any forward-looking statements or information. There can be no assurance that any valuations provided are accurate or in agreement with market or industry valuations.    </a:t>
            </a:r>
            <a:endParaRPr lang="en-US" sz="900" i="0" u="none" strike="noStrike" cap="none" dirty="0">
              <a:solidFill>
                <a:schemeClr val="dk1"/>
              </a:solidFill>
              <a:latin typeface="Manrope"/>
              <a:ea typeface="Calibri"/>
              <a:cs typeface="Calibri"/>
            </a:endParaRPr>
          </a:p>
          <a:p>
            <a:pPr marL="0" marR="0" lvl="0" indent="0" algn="just" rtl="0">
              <a:spcBef>
                <a:spcPts val="0"/>
              </a:spcBef>
              <a:spcAft>
                <a:spcPts val="0"/>
              </a:spcAft>
              <a:buNone/>
            </a:pPr>
            <a:endParaRPr sz="900" b="0" i="0" u="none" strike="noStrike" cap="none" dirty="0">
              <a:solidFill>
                <a:schemeClr val="dk1"/>
              </a:solidFill>
              <a:latin typeface="Manrope"/>
              <a:ea typeface="Calibri"/>
              <a:cs typeface="Calibri"/>
            </a:endParaRPr>
          </a:p>
          <a:p>
            <a:pPr marL="0" marR="0" lvl="0" indent="0" algn="just" rtl="0">
              <a:spcBef>
                <a:spcPts val="0"/>
              </a:spcBef>
              <a:spcAft>
                <a:spcPts val="0"/>
              </a:spcAft>
              <a:buNone/>
            </a:pPr>
            <a:r>
              <a:rPr lang="en-US" sz="900" b="1" i="0" u="none" strike="noStrike" cap="none" dirty="0">
                <a:solidFill>
                  <a:srgbClr val="000000"/>
                </a:solidFill>
                <a:latin typeface="Manrope"/>
                <a:ea typeface="Manrope"/>
                <a:cs typeface="Manrope"/>
                <a:sym typeface="Manrope"/>
              </a:rPr>
              <a:t>Certain information contained herein has been secured from third party sources believed to be reliable, but the Company makes no representations or warranties as to the accuracy of such information and accept no liability therefor.    </a:t>
            </a:r>
            <a:endParaRPr sz="900" b="0" i="0" u="none" strike="noStrike" cap="none"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2232B073-C6DB-A138-E34E-EB628F39E296}"/>
              </a:ext>
            </a:extLst>
          </p:cNvPr>
          <p:cNvSpPr txBox="1"/>
          <p:nvPr/>
        </p:nvSpPr>
        <p:spPr>
          <a:xfrm>
            <a:off x="-2671" y="132416"/>
            <a:ext cx="9144000" cy="353943"/>
          </a:xfrm>
          <a:prstGeom prst="rect">
            <a:avLst/>
          </a:prstGeom>
          <a:gradFill flip="none" rotWithShape="1">
            <a:gsLst>
              <a:gs pos="0">
                <a:schemeClr val="accent1">
                  <a:lumMod val="5000"/>
                  <a:lumOff val="95000"/>
                </a:schemeClr>
              </a:gs>
              <a:gs pos="34000">
                <a:srgbClr val="FDEBE9"/>
              </a:gs>
              <a:gs pos="55000">
                <a:srgbClr val="F8AEA6"/>
              </a:gs>
              <a:gs pos="72000">
                <a:srgbClr val="F2776A"/>
              </a:gs>
            </a:gsLst>
            <a:lin ang="2700000" scaled="1"/>
            <a:tileRect/>
          </a:gradFill>
        </p:spPr>
        <p:txBody>
          <a:bodyPr wrap="square" lIns="91440" tIns="45720" rIns="91440" bIns="45720" rtlCol="0" anchor="t">
            <a:spAutoFit/>
          </a:bodyPr>
          <a:lstStyle/>
          <a:p>
            <a:r>
              <a:rPr lang="en-US" sz="1700" b="1" dirty="0">
                <a:latin typeface="Aptos"/>
              </a:rPr>
              <a:t>            DISCLAIMER</a:t>
            </a:r>
          </a:p>
        </p:txBody>
      </p:sp>
      <p:pic>
        <p:nvPicPr>
          <p:cNvPr id="30" name="Google Shape;30;p2" descr="https://pitch-assets-ccb95893-de3f-4266-973c-20049231b248.s3.eu-west-1.amazonaws.com/3d8369ca-d561-4bac-a688-d4a0f2042f3b?pitch-bytes=41892&amp;pitch-content-type=image%2Fpng"/>
          <p:cNvPicPr preferRelativeResize="0"/>
          <p:nvPr/>
        </p:nvPicPr>
        <p:blipFill rotWithShape="1">
          <a:blip r:embed="rId3">
            <a:alphaModFix/>
          </a:blip>
          <a:srcRect b="13346"/>
          <a:stretch/>
        </p:blipFill>
        <p:spPr>
          <a:xfrm>
            <a:off x="1298" y="-1606"/>
            <a:ext cx="539939" cy="5319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151476-5DFB-A4B6-606A-68C1FE7342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D1A3FA-3302-B20D-E1E9-EC2B92378311}"/>
              </a:ext>
            </a:extLst>
          </p:cNvPr>
          <p:cNvSpPr/>
          <p:nvPr/>
        </p:nvSpPr>
        <p:spPr>
          <a:xfrm>
            <a:off x="-2671" y="0"/>
            <a:ext cx="9146671" cy="51435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BA8DE3-2765-7234-ED4F-FC9FD11E8EC8}"/>
              </a:ext>
            </a:extLst>
          </p:cNvPr>
          <p:cNvSpPr txBox="1"/>
          <p:nvPr/>
        </p:nvSpPr>
        <p:spPr>
          <a:xfrm>
            <a:off x="-2671" y="132416"/>
            <a:ext cx="9144000" cy="369332"/>
          </a:xfrm>
          <a:prstGeom prst="rect">
            <a:avLst/>
          </a:prstGeom>
          <a:gradFill flip="none" rotWithShape="1">
            <a:gsLst>
              <a:gs pos="0">
                <a:schemeClr val="accent1">
                  <a:lumMod val="5000"/>
                  <a:lumOff val="95000"/>
                </a:schemeClr>
              </a:gs>
              <a:gs pos="34000">
                <a:srgbClr val="FDEBE9"/>
              </a:gs>
              <a:gs pos="55000">
                <a:srgbClr val="F8AEA6"/>
              </a:gs>
              <a:gs pos="72000">
                <a:srgbClr val="F2776A"/>
              </a:gs>
            </a:gsLst>
            <a:lin ang="2700000" scaled="1"/>
            <a:tileRect/>
          </a:gradFill>
        </p:spPr>
        <p:txBody>
          <a:bodyPr wrap="square" lIns="91440" tIns="45720" rIns="91440" bIns="45720" rtlCol="0" anchor="t">
            <a:spAutoFit/>
          </a:bodyPr>
          <a:lstStyle/>
          <a:p>
            <a:r>
              <a:rPr lang="en-US" sz="1800" b="1" dirty="0">
                <a:latin typeface="Aptos"/>
              </a:rPr>
              <a:t>          Our Terms of Offering – Convertible Debentures</a:t>
            </a:r>
          </a:p>
        </p:txBody>
      </p:sp>
      <p:pic>
        <p:nvPicPr>
          <p:cNvPr id="5" name="Google Shape;20;p1" descr="https://pitch-assets-ccb95893-de3f-4266-973c-20049231b248.s3.eu-west-1.amazonaws.com/3d8369ca-d561-4bac-a688-d4a0f2042f3b?pitch-bytes=41892&amp;pitch-content-type=image%2Fpng">
            <a:extLst>
              <a:ext uri="{FF2B5EF4-FFF2-40B4-BE49-F238E27FC236}">
                <a16:creationId xmlns:a16="http://schemas.microsoft.com/office/drawing/2014/main" id="{21DCD13F-9129-E3CE-8704-A115E3B0AA56}"/>
              </a:ext>
            </a:extLst>
          </p:cNvPr>
          <p:cNvPicPr preferRelativeResize="0"/>
          <p:nvPr/>
        </p:nvPicPr>
        <p:blipFill rotWithShape="1">
          <a:blip r:embed="rId2">
            <a:alphaModFix/>
          </a:blip>
          <a:srcRect b="13345"/>
          <a:stretch/>
        </p:blipFill>
        <p:spPr>
          <a:xfrm>
            <a:off x="0" y="2460"/>
            <a:ext cx="482710" cy="491213"/>
          </a:xfrm>
          <a:prstGeom prst="rect">
            <a:avLst/>
          </a:prstGeom>
          <a:noFill/>
          <a:ln>
            <a:noFill/>
          </a:ln>
        </p:spPr>
      </p:pic>
      <p:graphicFrame>
        <p:nvGraphicFramePr>
          <p:cNvPr id="4" name="Table 3">
            <a:extLst>
              <a:ext uri="{FF2B5EF4-FFF2-40B4-BE49-F238E27FC236}">
                <a16:creationId xmlns:a16="http://schemas.microsoft.com/office/drawing/2014/main" id="{568CF87E-0E5F-01CD-F8DD-6FE70A3F4BFD}"/>
              </a:ext>
            </a:extLst>
          </p:cNvPr>
          <p:cNvGraphicFramePr>
            <a:graphicFrameLocks noGrp="1"/>
          </p:cNvGraphicFramePr>
          <p:nvPr>
            <p:extLst>
              <p:ext uri="{D42A27DB-BD31-4B8C-83A1-F6EECF244321}">
                <p14:modId xmlns:p14="http://schemas.microsoft.com/office/powerpoint/2010/main" val="3585025246"/>
              </p:ext>
            </p:extLst>
          </p:nvPr>
        </p:nvGraphicFramePr>
        <p:xfrm>
          <a:off x="0" y="595002"/>
          <a:ext cx="9144000" cy="4341387"/>
        </p:xfrm>
        <a:graphic>
          <a:graphicData uri="http://schemas.openxmlformats.org/drawingml/2006/table">
            <a:tbl>
              <a:tblPr firstRow="1" bandRow="1">
                <a:tableStyleId>{24F099E9-05D5-4B8A-8FD3-6CC15D16B3A2}</a:tableStyleId>
              </a:tblPr>
              <a:tblGrid>
                <a:gridCol w="2985891">
                  <a:extLst>
                    <a:ext uri="{9D8B030D-6E8A-4147-A177-3AD203B41FA5}">
                      <a16:colId xmlns:a16="http://schemas.microsoft.com/office/drawing/2014/main" val="4253124982"/>
                    </a:ext>
                  </a:extLst>
                </a:gridCol>
                <a:gridCol w="6158109">
                  <a:extLst>
                    <a:ext uri="{9D8B030D-6E8A-4147-A177-3AD203B41FA5}">
                      <a16:colId xmlns:a16="http://schemas.microsoft.com/office/drawing/2014/main" val="2349134015"/>
                    </a:ext>
                  </a:extLst>
                </a:gridCol>
              </a:tblGrid>
              <a:tr h="356807">
                <a:tc gridSpan="2">
                  <a:txBody>
                    <a:bodyPr/>
                    <a:lstStyle/>
                    <a:p>
                      <a:pPr algn="ctr"/>
                      <a:r>
                        <a:rPr lang="en-CA" sz="1400" b="1" i="0" u="none" strike="noStrike" cap="none" dirty="0">
                          <a:solidFill>
                            <a:srgbClr val="000000"/>
                          </a:solidFill>
                          <a:effectLst/>
                          <a:latin typeface="Arial"/>
                          <a:ea typeface="Arial"/>
                          <a:cs typeface="Arial"/>
                          <a:sym typeface="Arial"/>
                        </a:rPr>
                        <a:t> Term Sheet for Convertible Debentures</a:t>
                      </a:r>
                      <a:endParaRPr lang="en-US" sz="1400" u="none" dirty="0"/>
                    </a:p>
                  </a:txBody>
                  <a:tcPr>
                    <a:noFill/>
                  </a:tcPr>
                </a:tc>
                <a:tc hMerge="1">
                  <a:txBody>
                    <a:bodyPr/>
                    <a:lstStyle/>
                    <a:p>
                      <a:endParaRPr lang="en-US" dirty="0"/>
                    </a:p>
                  </a:txBody>
                  <a:tcPr/>
                </a:tc>
                <a:extLst>
                  <a:ext uri="{0D108BD9-81ED-4DB2-BD59-A6C34878D82A}">
                    <a16:rowId xmlns:a16="http://schemas.microsoft.com/office/drawing/2014/main" val="4071681242"/>
                  </a:ext>
                </a:extLst>
              </a:tr>
              <a:tr h="356807">
                <a:tc>
                  <a:txBody>
                    <a:bodyPr/>
                    <a:lstStyle/>
                    <a:p>
                      <a:r>
                        <a:rPr lang="en-CA" sz="800" b="1" i="0" u="none" strike="noStrike" cap="none" dirty="0">
                          <a:solidFill>
                            <a:srgbClr val="000000"/>
                          </a:solidFill>
                          <a:effectLst/>
                          <a:latin typeface="Arial"/>
                          <a:ea typeface="Arial"/>
                          <a:cs typeface="Arial"/>
                          <a:sym typeface="Arial"/>
                        </a:rPr>
                        <a:t>ISSUER</a:t>
                      </a:r>
                      <a:endParaRPr lang="en-US" sz="800" b="1" dirty="0"/>
                    </a:p>
                  </a:txBody>
                  <a:tcPr>
                    <a:noFill/>
                  </a:tcPr>
                </a:tc>
                <a:tc>
                  <a:txBody>
                    <a:bodyPr/>
                    <a:lstStyle/>
                    <a:p>
                      <a:r>
                        <a:rPr lang="en-CA" sz="800" b="0" i="0" u="none" strike="noStrike" cap="none" dirty="0" err="1">
                          <a:solidFill>
                            <a:srgbClr val="000000"/>
                          </a:solidFill>
                          <a:effectLst/>
                          <a:latin typeface="Arial"/>
                          <a:ea typeface="Arial"/>
                          <a:cs typeface="Arial"/>
                          <a:sym typeface="Arial"/>
                        </a:rPr>
                        <a:t>Braxted</a:t>
                      </a:r>
                      <a:r>
                        <a:rPr lang="en-CA" sz="800" b="0" i="0" u="none" strike="noStrike" cap="none" dirty="0">
                          <a:solidFill>
                            <a:srgbClr val="000000"/>
                          </a:solidFill>
                          <a:effectLst/>
                          <a:latin typeface="Arial"/>
                          <a:ea typeface="Arial"/>
                          <a:cs typeface="Arial"/>
                          <a:sym typeface="Arial"/>
                        </a:rPr>
                        <a:t> Group, Inc.</a:t>
                      </a:r>
                      <a:endParaRPr lang="en-US" sz="800" dirty="0"/>
                    </a:p>
                  </a:txBody>
                  <a:tcPr>
                    <a:noFill/>
                  </a:tcPr>
                </a:tc>
                <a:extLst>
                  <a:ext uri="{0D108BD9-81ED-4DB2-BD59-A6C34878D82A}">
                    <a16:rowId xmlns:a16="http://schemas.microsoft.com/office/drawing/2014/main" val="2279028253"/>
                  </a:ext>
                </a:extLst>
              </a:tr>
              <a:tr h="356807">
                <a:tc>
                  <a:txBody>
                    <a:bodyPr/>
                    <a:lstStyle/>
                    <a:p>
                      <a:r>
                        <a:rPr lang="en-CA" sz="800" b="1" i="0" u="none" strike="noStrike" cap="none" dirty="0">
                          <a:solidFill>
                            <a:srgbClr val="000000"/>
                          </a:solidFill>
                          <a:effectLst/>
                          <a:latin typeface="Arial"/>
                          <a:ea typeface="Arial"/>
                          <a:cs typeface="Arial"/>
                          <a:sym typeface="Arial"/>
                        </a:rPr>
                        <a:t>EXISTING CAPITALIZATION</a:t>
                      </a:r>
                      <a:endParaRPr lang="en-US" sz="800" b="1" dirty="0"/>
                    </a:p>
                  </a:txBody>
                  <a:tcPr>
                    <a:noFill/>
                  </a:tcPr>
                </a:tc>
                <a:tc>
                  <a:txBody>
                    <a:bodyPr/>
                    <a:lstStyle/>
                    <a:p>
                      <a:r>
                        <a:rPr lang="en-US" sz="800" dirty="0"/>
                        <a:t>600,000 Class A Common Shares, 800,000 Class B Common Shares plus 125,000 unvested options in respect of Class B Common Shares</a:t>
                      </a:r>
                    </a:p>
                  </a:txBody>
                  <a:tcPr>
                    <a:noFill/>
                  </a:tcPr>
                </a:tc>
                <a:extLst>
                  <a:ext uri="{0D108BD9-81ED-4DB2-BD59-A6C34878D82A}">
                    <a16:rowId xmlns:a16="http://schemas.microsoft.com/office/drawing/2014/main" val="636014069"/>
                  </a:ext>
                </a:extLst>
              </a:tr>
              <a:tr h="356807">
                <a:tc>
                  <a:txBody>
                    <a:bodyPr/>
                    <a:lstStyle/>
                    <a:p>
                      <a:r>
                        <a:rPr lang="en-CA" sz="800" b="1" i="0" u="none" strike="noStrike" cap="none" dirty="0">
                          <a:solidFill>
                            <a:srgbClr val="000000"/>
                          </a:solidFill>
                          <a:effectLst/>
                          <a:latin typeface="Arial"/>
                          <a:ea typeface="Arial"/>
                          <a:cs typeface="Arial"/>
                          <a:sym typeface="Arial"/>
                        </a:rPr>
                        <a:t>OFFERING and MINIMUM INVESTMENT</a:t>
                      </a:r>
                      <a:endParaRPr lang="en-US" sz="800" b="1" dirty="0"/>
                    </a:p>
                  </a:txBody>
                  <a:tcPr>
                    <a:noFill/>
                  </a:tcPr>
                </a:tc>
                <a:tc>
                  <a:txBody>
                    <a:bodyPr/>
                    <a:lstStyle/>
                    <a:p>
                      <a:r>
                        <a:rPr lang="en-US" sz="800" dirty="0"/>
                        <a:t>Up to CDN$15,000,000,00 in convertible first priority secured debentures (the “</a:t>
                      </a:r>
                      <a:r>
                        <a:rPr lang="en-US" sz="800" b="1" dirty="0"/>
                        <a:t>Debentures</a:t>
                      </a:r>
                      <a:r>
                        <a:rPr lang="en-US" sz="800" dirty="0"/>
                        <a:t>”) having a 3-year term (the “</a:t>
                      </a:r>
                      <a:r>
                        <a:rPr lang="en-US" sz="800" b="1" dirty="0"/>
                        <a:t>Term</a:t>
                      </a:r>
                      <a:r>
                        <a:rPr lang="en-US" sz="800" dirty="0"/>
                        <a:t>”) and bearing interest payable annually at the rate of 8% per annum (“</a:t>
                      </a:r>
                      <a:r>
                        <a:rPr lang="en-US" sz="800" b="1" dirty="0"/>
                        <a:t>Interest</a:t>
                      </a:r>
                      <a:r>
                        <a:rPr lang="en-US" sz="800" dirty="0"/>
                        <a:t>”). Minimum investment of CDN$100,000.00</a:t>
                      </a:r>
                    </a:p>
                  </a:txBody>
                  <a:tcPr>
                    <a:noFill/>
                  </a:tcPr>
                </a:tc>
                <a:extLst>
                  <a:ext uri="{0D108BD9-81ED-4DB2-BD59-A6C34878D82A}">
                    <a16:rowId xmlns:a16="http://schemas.microsoft.com/office/drawing/2014/main" val="1612875325"/>
                  </a:ext>
                </a:extLst>
              </a:tr>
              <a:tr h="674513">
                <a:tc>
                  <a:txBody>
                    <a:bodyPr/>
                    <a:lstStyle/>
                    <a:p>
                      <a:r>
                        <a:rPr lang="en-CA" sz="800" b="1" i="0" u="none" strike="noStrike" cap="none" dirty="0">
                          <a:solidFill>
                            <a:srgbClr val="000000"/>
                          </a:solidFill>
                          <a:effectLst/>
                          <a:latin typeface="Arial"/>
                          <a:ea typeface="Arial"/>
                          <a:cs typeface="Arial"/>
                          <a:sym typeface="Arial"/>
                        </a:rPr>
                        <a:t>CONVERSION RIGHT and CONVERSION PRICE</a:t>
                      </a:r>
                      <a:endParaRPr lang="en-US" sz="800" b="1" dirty="0"/>
                    </a:p>
                  </a:txBody>
                  <a:tcPr>
                    <a:noFill/>
                  </a:tcPr>
                </a:tc>
                <a:tc>
                  <a:txBody>
                    <a:bodyPr/>
                    <a:lstStyle/>
                    <a:p>
                      <a:r>
                        <a:rPr lang="en-US" sz="800" dirty="0"/>
                        <a:t>The Debentures, inclusive of any unpaid Interest accrued thereon, shall be convertible at the option of the holder, in whole or in part, into Class B Common Shares, at any time during the Term (the “</a:t>
                      </a:r>
                      <a:r>
                        <a:rPr lang="en-US" sz="800" b="1" dirty="0"/>
                        <a:t>Conversion Right</a:t>
                      </a:r>
                      <a:r>
                        <a:rPr lang="en-US" sz="800" dirty="0"/>
                        <a:t>”), at conversion price equal to the lower of (a) $20 per share (i.e. pre-conversion valuation of $25MM) and (b) a 30% (First Tranche), 25% (Second Tranche) and 20% discount (Third Tranche) to the price at which more than 100,000 Class B Common Shares were most recently issued to any arm’s length third party during the Term (the “</a:t>
                      </a:r>
                      <a:r>
                        <a:rPr lang="en-US" sz="800" b="1" dirty="0"/>
                        <a:t>Conversion Price</a:t>
                      </a:r>
                      <a:r>
                        <a:rPr lang="en-US" sz="800" dirty="0"/>
                        <a:t>”)    </a:t>
                      </a:r>
                    </a:p>
                  </a:txBody>
                  <a:tcPr>
                    <a:noFill/>
                  </a:tcPr>
                </a:tc>
                <a:extLst>
                  <a:ext uri="{0D108BD9-81ED-4DB2-BD59-A6C34878D82A}">
                    <a16:rowId xmlns:a16="http://schemas.microsoft.com/office/drawing/2014/main" val="4090764819"/>
                  </a:ext>
                </a:extLst>
              </a:tr>
              <a:tr h="356807">
                <a:tc>
                  <a:txBody>
                    <a:bodyPr/>
                    <a:lstStyle/>
                    <a:p>
                      <a:r>
                        <a:rPr lang="en-US" sz="800" b="1" dirty="0"/>
                        <a:t>USE OF PROCEEDS</a:t>
                      </a:r>
                    </a:p>
                  </a:txBody>
                  <a:tcPr>
                    <a:noFill/>
                  </a:tcPr>
                </a:tc>
                <a:tc>
                  <a:txBody>
                    <a:bodyPr/>
                    <a:lstStyle/>
                    <a:p>
                      <a:r>
                        <a:rPr lang="en-US" sz="800" dirty="0"/>
                        <a:t>Net proceeds of the Debentures will be funded in tranches (each a “</a:t>
                      </a:r>
                      <a:r>
                        <a:rPr lang="en-US" sz="800" b="1" dirty="0"/>
                        <a:t>Tranche Advance</a:t>
                      </a:r>
                      <a:r>
                        <a:rPr lang="en-US" sz="800" dirty="0"/>
                        <a:t>”) and used for working capital purposes in accordance with the milestones set out in Schedule “A”.</a:t>
                      </a:r>
                    </a:p>
                  </a:txBody>
                  <a:tcPr>
                    <a:noFill/>
                  </a:tcPr>
                </a:tc>
                <a:extLst>
                  <a:ext uri="{0D108BD9-81ED-4DB2-BD59-A6C34878D82A}">
                    <a16:rowId xmlns:a16="http://schemas.microsoft.com/office/drawing/2014/main" val="4178031933"/>
                  </a:ext>
                </a:extLst>
              </a:tr>
              <a:tr h="205286">
                <a:tc>
                  <a:txBody>
                    <a:bodyPr/>
                    <a:lstStyle/>
                    <a:p>
                      <a:r>
                        <a:rPr lang="en-US" sz="800" b="1" dirty="0"/>
                        <a:t>ELIGIBLE INVESTORS</a:t>
                      </a:r>
                    </a:p>
                  </a:txBody>
                  <a:tcPr>
                    <a:noFill/>
                  </a:tcPr>
                </a:tc>
                <a:tc>
                  <a:txBody>
                    <a:bodyPr/>
                    <a:lstStyle/>
                    <a:p>
                      <a:r>
                        <a:rPr lang="en-US" sz="800" dirty="0"/>
                        <a:t>Accredited and Exempt Investors Only</a:t>
                      </a:r>
                    </a:p>
                  </a:txBody>
                  <a:tcPr>
                    <a:noFill/>
                  </a:tcPr>
                </a:tc>
                <a:extLst>
                  <a:ext uri="{0D108BD9-81ED-4DB2-BD59-A6C34878D82A}">
                    <a16:rowId xmlns:a16="http://schemas.microsoft.com/office/drawing/2014/main" val="2353305622"/>
                  </a:ext>
                </a:extLst>
              </a:tr>
              <a:tr h="205286">
                <a:tc>
                  <a:txBody>
                    <a:bodyPr/>
                    <a:lstStyle/>
                    <a:p>
                      <a:r>
                        <a:rPr lang="en-US" sz="800" b="1" dirty="0"/>
                        <a:t>AGENT</a:t>
                      </a:r>
                    </a:p>
                  </a:txBody>
                  <a:tcPr>
                    <a:noFill/>
                  </a:tcPr>
                </a:tc>
                <a:tc>
                  <a:txBody>
                    <a:bodyPr/>
                    <a:lstStyle/>
                    <a:p>
                      <a:r>
                        <a:rPr lang="en-US" sz="800" dirty="0"/>
                        <a:t>Investors in the Debentures shall be represented Samuel Alouf, Inc. (the “</a:t>
                      </a:r>
                      <a:r>
                        <a:rPr lang="en-US" sz="800" b="1" dirty="0"/>
                        <a:t>Agent</a:t>
                      </a:r>
                      <a:r>
                        <a:rPr lang="en-US" sz="800" dirty="0"/>
                        <a:t>”). </a:t>
                      </a:r>
                    </a:p>
                  </a:txBody>
                  <a:tcPr>
                    <a:noFill/>
                  </a:tcPr>
                </a:tc>
                <a:extLst>
                  <a:ext uri="{0D108BD9-81ED-4DB2-BD59-A6C34878D82A}">
                    <a16:rowId xmlns:a16="http://schemas.microsoft.com/office/drawing/2014/main" val="3401601005"/>
                  </a:ext>
                </a:extLst>
              </a:tr>
              <a:tr h="557206">
                <a:tc>
                  <a:txBody>
                    <a:bodyPr/>
                    <a:lstStyle/>
                    <a:p>
                      <a:r>
                        <a:rPr lang="en-US" sz="800" b="1" dirty="0"/>
                        <a:t>UNANIMOUS SHAREHOLDER AGREEMENT and PRE-EMPTIVE RIGHTS</a:t>
                      </a:r>
                    </a:p>
                  </a:txBody>
                  <a:tcPr>
                    <a:noFill/>
                  </a:tcPr>
                </a:tc>
                <a:tc>
                  <a:txBody>
                    <a:bodyPr/>
                    <a:lstStyle/>
                    <a:p>
                      <a:r>
                        <a:rPr lang="en-US" sz="800" dirty="0"/>
                        <a:t>Offering is subject to the unanimous shareholder agreement of the Issuer dated January 1, 2024 (the “</a:t>
                      </a:r>
                      <a:r>
                        <a:rPr lang="en-US" sz="800" b="1" dirty="0"/>
                        <a:t>USA</a:t>
                      </a:r>
                      <a:r>
                        <a:rPr lang="en-US" sz="800" dirty="0"/>
                        <a:t>”). Subscribers under the Offering who are not already a party to the USA must agree to be bound by the USA upon any exercise of their Conversion Right by executing a joinder agreement in tandem therewith. Debenture holders shall enjoy pre-emptive </a:t>
                      </a:r>
                      <a:r>
                        <a:rPr lang="en-US" sz="800" i="1" dirty="0"/>
                        <a:t>pro-rata</a:t>
                      </a:r>
                      <a:r>
                        <a:rPr lang="en-US" sz="800" dirty="0"/>
                        <a:t> participation rights  pursuant to the USA on an “as-converted” basis in any future equity offering of the Issuer (“</a:t>
                      </a:r>
                      <a:r>
                        <a:rPr lang="en-US" sz="800" b="1" dirty="0"/>
                        <a:t>Pre-emptive Right</a:t>
                      </a:r>
                      <a:r>
                        <a:rPr lang="en-US" sz="800" dirty="0"/>
                        <a:t>”). </a:t>
                      </a:r>
                    </a:p>
                  </a:txBody>
                  <a:tcPr>
                    <a:noFill/>
                  </a:tcPr>
                </a:tc>
                <a:extLst>
                  <a:ext uri="{0D108BD9-81ED-4DB2-BD59-A6C34878D82A}">
                    <a16:rowId xmlns:a16="http://schemas.microsoft.com/office/drawing/2014/main" val="2258807469"/>
                  </a:ext>
                </a:extLst>
              </a:tr>
              <a:tr h="425236">
                <a:tc>
                  <a:txBody>
                    <a:bodyPr/>
                    <a:lstStyle/>
                    <a:p>
                      <a:r>
                        <a:rPr lang="en-CA" sz="800" b="1" i="0" u="none" strike="noStrike" cap="none" dirty="0">
                          <a:solidFill>
                            <a:srgbClr val="000000"/>
                          </a:solidFill>
                          <a:effectLst/>
                          <a:latin typeface="Arial"/>
                          <a:ea typeface="Arial"/>
                          <a:cs typeface="Arial"/>
                          <a:sym typeface="Arial"/>
                        </a:rPr>
                        <a:t>CLOSING DATE</a:t>
                      </a:r>
                      <a:endParaRPr lang="en-US" sz="800" b="1" dirty="0"/>
                    </a:p>
                  </a:txBody>
                  <a:tcPr>
                    <a:noFill/>
                  </a:tcPr>
                </a:tc>
                <a:tc>
                  <a:txBody>
                    <a:bodyPr/>
                    <a:lstStyle/>
                    <a:p>
                      <a:r>
                        <a:rPr lang="en-US" sz="800" dirty="0"/>
                        <a:t>Closing of the Offering is expected to proceed in July, 2025, with closings at such date or dates the Company may determine (the “</a:t>
                      </a:r>
                      <a:r>
                        <a:rPr lang="en-US" sz="800" b="1" dirty="0"/>
                        <a:t>Closing Date</a:t>
                      </a:r>
                      <a:r>
                        <a:rPr lang="en-US" sz="800" dirty="0"/>
                        <a:t>”)</a:t>
                      </a:r>
                    </a:p>
                  </a:txBody>
                  <a:tcPr>
                    <a:noFill/>
                  </a:tcPr>
                </a:tc>
                <a:extLst>
                  <a:ext uri="{0D108BD9-81ED-4DB2-BD59-A6C34878D82A}">
                    <a16:rowId xmlns:a16="http://schemas.microsoft.com/office/drawing/2014/main" val="3079558067"/>
                  </a:ext>
                </a:extLst>
              </a:tr>
              <a:tr h="425236">
                <a:tc>
                  <a:txBody>
                    <a:bodyPr/>
                    <a:lstStyle/>
                    <a:p>
                      <a:r>
                        <a:rPr lang="en-US" sz="800" b="1" dirty="0"/>
                        <a:t>AGENCY FEES</a:t>
                      </a:r>
                    </a:p>
                  </a:txBody>
                  <a:tcPr>
                    <a:noFill/>
                  </a:tcPr>
                </a:tc>
                <a:tc>
                  <a:txBody>
                    <a:bodyPr/>
                    <a:lstStyle/>
                    <a:p>
                      <a:r>
                        <a:rPr lang="en-US" sz="800" dirty="0"/>
                        <a:t>5% of each Tranche Advance </a:t>
                      </a:r>
                    </a:p>
                  </a:txBody>
                  <a:tcPr>
                    <a:noFill/>
                  </a:tcPr>
                </a:tc>
                <a:extLst>
                  <a:ext uri="{0D108BD9-81ED-4DB2-BD59-A6C34878D82A}">
                    <a16:rowId xmlns:a16="http://schemas.microsoft.com/office/drawing/2014/main" val="4165136219"/>
                  </a:ext>
                </a:extLst>
              </a:tr>
            </a:tbl>
          </a:graphicData>
        </a:graphic>
      </p:graphicFrame>
    </p:spTree>
    <p:extLst>
      <p:ext uri="{BB962C8B-B14F-4D97-AF65-F5344CB8AC3E}">
        <p14:creationId xmlns:p14="http://schemas.microsoft.com/office/powerpoint/2010/main" val="311337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987FCF-B49C-9356-CF1C-32528956D2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2D88A17-D160-27F3-E33D-FA22FDFBA1DD}"/>
              </a:ext>
            </a:extLst>
          </p:cNvPr>
          <p:cNvSpPr/>
          <p:nvPr/>
        </p:nvSpPr>
        <p:spPr>
          <a:xfrm>
            <a:off x="-2671" y="0"/>
            <a:ext cx="9144000" cy="514104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0F9036-25F5-5D32-C49B-55378965AF1D}"/>
              </a:ext>
            </a:extLst>
          </p:cNvPr>
          <p:cNvSpPr txBox="1"/>
          <p:nvPr/>
        </p:nvSpPr>
        <p:spPr>
          <a:xfrm>
            <a:off x="-2671" y="132416"/>
            <a:ext cx="9144000" cy="369332"/>
          </a:xfrm>
          <a:prstGeom prst="rect">
            <a:avLst/>
          </a:prstGeom>
          <a:gradFill flip="none" rotWithShape="1">
            <a:gsLst>
              <a:gs pos="0">
                <a:schemeClr val="accent1">
                  <a:lumMod val="5000"/>
                  <a:lumOff val="95000"/>
                </a:schemeClr>
              </a:gs>
              <a:gs pos="34000">
                <a:srgbClr val="FDEBE9"/>
              </a:gs>
              <a:gs pos="55000">
                <a:srgbClr val="F8AEA6"/>
              </a:gs>
              <a:gs pos="72000">
                <a:srgbClr val="F2776A"/>
              </a:gs>
            </a:gsLst>
            <a:lin ang="2700000" scaled="1"/>
            <a:tileRect/>
          </a:gradFill>
        </p:spPr>
        <p:txBody>
          <a:bodyPr wrap="square" lIns="91440" tIns="45720" rIns="91440" bIns="45720" rtlCol="0" anchor="t">
            <a:spAutoFit/>
          </a:bodyPr>
          <a:lstStyle/>
          <a:p>
            <a:r>
              <a:rPr lang="en-US" sz="1800" b="1" dirty="0">
                <a:latin typeface="Aptos"/>
              </a:rPr>
              <a:t>          Our Terms of Offering – Convertible Debentures</a:t>
            </a:r>
          </a:p>
        </p:txBody>
      </p:sp>
      <p:pic>
        <p:nvPicPr>
          <p:cNvPr id="5" name="Google Shape;20;p1" descr="https://pitch-assets-ccb95893-de3f-4266-973c-20049231b248.s3.eu-west-1.amazonaws.com/3d8369ca-d561-4bac-a688-d4a0f2042f3b?pitch-bytes=41892&amp;pitch-content-type=image%2Fpng">
            <a:extLst>
              <a:ext uri="{FF2B5EF4-FFF2-40B4-BE49-F238E27FC236}">
                <a16:creationId xmlns:a16="http://schemas.microsoft.com/office/drawing/2014/main" id="{160B08FD-268A-771C-32E9-6534733E722E}"/>
              </a:ext>
            </a:extLst>
          </p:cNvPr>
          <p:cNvPicPr preferRelativeResize="0"/>
          <p:nvPr/>
        </p:nvPicPr>
        <p:blipFill rotWithShape="1">
          <a:blip r:embed="rId2">
            <a:alphaModFix/>
          </a:blip>
          <a:srcRect b="13345"/>
          <a:stretch/>
        </p:blipFill>
        <p:spPr>
          <a:xfrm>
            <a:off x="0" y="2460"/>
            <a:ext cx="482710" cy="491213"/>
          </a:xfrm>
          <a:prstGeom prst="rect">
            <a:avLst/>
          </a:prstGeom>
          <a:noFill/>
          <a:ln>
            <a:noFill/>
          </a:ln>
        </p:spPr>
      </p:pic>
      <p:graphicFrame>
        <p:nvGraphicFramePr>
          <p:cNvPr id="4" name="Table 3">
            <a:extLst>
              <a:ext uri="{FF2B5EF4-FFF2-40B4-BE49-F238E27FC236}">
                <a16:creationId xmlns:a16="http://schemas.microsoft.com/office/drawing/2014/main" id="{ADAD5096-78AE-A8FD-5811-6DAD36EE4BDB}"/>
              </a:ext>
            </a:extLst>
          </p:cNvPr>
          <p:cNvGraphicFramePr>
            <a:graphicFrameLocks noGrp="1"/>
          </p:cNvGraphicFramePr>
          <p:nvPr>
            <p:extLst>
              <p:ext uri="{D42A27DB-BD31-4B8C-83A1-F6EECF244321}">
                <p14:modId xmlns:p14="http://schemas.microsoft.com/office/powerpoint/2010/main" val="698525014"/>
              </p:ext>
            </p:extLst>
          </p:nvPr>
        </p:nvGraphicFramePr>
        <p:xfrm>
          <a:off x="0" y="449286"/>
          <a:ext cx="9143999" cy="4653242"/>
        </p:xfrm>
        <a:graphic>
          <a:graphicData uri="http://schemas.openxmlformats.org/drawingml/2006/table">
            <a:tbl>
              <a:tblPr firstRow="1" bandRow="1">
                <a:tableStyleId>{24F099E9-05D5-4B8A-8FD3-6CC15D16B3A2}</a:tableStyleId>
              </a:tblPr>
              <a:tblGrid>
                <a:gridCol w="1208558">
                  <a:extLst>
                    <a:ext uri="{9D8B030D-6E8A-4147-A177-3AD203B41FA5}">
                      <a16:colId xmlns:a16="http://schemas.microsoft.com/office/drawing/2014/main" val="4253124982"/>
                    </a:ext>
                  </a:extLst>
                </a:gridCol>
                <a:gridCol w="1391423">
                  <a:extLst>
                    <a:ext uri="{9D8B030D-6E8A-4147-A177-3AD203B41FA5}">
                      <a16:colId xmlns:a16="http://schemas.microsoft.com/office/drawing/2014/main" val="112033141"/>
                    </a:ext>
                  </a:extLst>
                </a:gridCol>
                <a:gridCol w="1382942">
                  <a:extLst>
                    <a:ext uri="{9D8B030D-6E8A-4147-A177-3AD203B41FA5}">
                      <a16:colId xmlns:a16="http://schemas.microsoft.com/office/drawing/2014/main" val="2400761098"/>
                    </a:ext>
                  </a:extLst>
                </a:gridCol>
                <a:gridCol w="2580538">
                  <a:extLst>
                    <a:ext uri="{9D8B030D-6E8A-4147-A177-3AD203B41FA5}">
                      <a16:colId xmlns:a16="http://schemas.microsoft.com/office/drawing/2014/main" val="2349134015"/>
                    </a:ext>
                  </a:extLst>
                </a:gridCol>
                <a:gridCol w="2580538">
                  <a:extLst>
                    <a:ext uri="{9D8B030D-6E8A-4147-A177-3AD203B41FA5}">
                      <a16:colId xmlns:a16="http://schemas.microsoft.com/office/drawing/2014/main" val="1102204870"/>
                    </a:ext>
                  </a:extLst>
                </a:gridCol>
              </a:tblGrid>
              <a:tr h="289277">
                <a:tc gridSpan="5">
                  <a:txBody>
                    <a:bodyPr/>
                    <a:lstStyle/>
                    <a:p>
                      <a:pPr algn="ctr"/>
                      <a:r>
                        <a:rPr lang="en-CA" sz="1400" b="1" i="0" u="none" strike="noStrike" cap="none" dirty="0">
                          <a:solidFill>
                            <a:srgbClr val="000000"/>
                          </a:solidFill>
                          <a:effectLst/>
                          <a:latin typeface="Arial"/>
                          <a:ea typeface="Arial"/>
                          <a:cs typeface="Arial"/>
                          <a:sym typeface="Arial"/>
                        </a:rPr>
                        <a:t> Schedule “A” – Tranche Advances and Milestones</a:t>
                      </a:r>
                      <a:endParaRPr lang="en-US" sz="1400" u="none" dirty="0"/>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4071681242"/>
                  </a:ext>
                </a:extLst>
              </a:tr>
              <a:tr h="202494">
                <a:tc>
                  <a:txBody>
                    <a:bodyPr/>
                    <a:lstStyle/>
                    <a:p>
                      <a:pPr algn="ctr"/>
                      <a:r>
                        <a:rPr lang="en-US" sz="800" b="1" dirty="0"/>
                        <a:t>ADVANCE</a:t>
                      </a:r>
                    </a:p>
                  </a:txBody>
                  <a:tcPr>
                    <a:gradFill flip="none" rotWithShape="1">
                      <a:gsLst>
                        <a:gs pos="37000">
                          <a:schemeClr val="bg1"/>
                        </a:gs>
                        <a:gs pos="0">
                          <a:schemeClr val="accent1">
                            <a:lumMod val="5000"/>
                            <a:lumOff val="95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algn="ctr"/>
                      <a:r>
                        <a:rPr lang="en-US" sz="800" b="1" dirty="0"/>
                        <a:t>TARGET DATE</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algn="ctr"/>
                      <a:r>
                        <a:rPr lang="en-US" sz="800" b="1" dirty="0"/>
                        <a:t>AMOUNT</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algn="ctr"/>
                      <a:r>
                        <a:rPr lang="en-US" sz="800" b="1" dirty="0"/>
                        <a:t>MILESTONES</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algn="ctr"/>
                      <a:r>
                        <a:rPr lang="en-US" sz="800" b="1" dirty="0"/>
                        <a:t>USE OF PROCEEDS</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extLst>
                  <a:ext uri="{0D108BD9-81ED-4DB2-BD59-A6C34878D82A}">
                    <a16:rowId xmlns:a16="http://schemas.microsoft.com/office/drawing/2014/main" val="3606329228"/>
                  </a:ext>
                </a:extLst>
              </a:tr>
              <a:tr h="896759">
                <a:tc>
                  <a:txBody>
                    <a:bodyPr/>
                    <a:lstStyle/>
                    <a:p>
                      <a:pPr algn="ctr"/>
                      <a:r>
                        <a:rPr lang="en-CA" sz="800" b="1" i="0" u="none" strike="noStrike" cap="none" dirty="0">
                          <a:solidFill>
                            <a:srgbClr val="000000"/>
                          </a:solidFill>
                          <a:effectLst/>
                          <a:latin typeface="Arial"/>
                          <a:cs typeface="Arial"/>
                          <a:sym typeface="Arial"/>
                        </a:rPr>
                        <a:t>FIRST TRANCHE</a:t>
                      </a:r>
                      <a:endParaRPr lang="en-US" sz="800" b="1" dirty="0"/>
                    </a:p>
                  </a:txBody>
                  <a:tcPr>
                    <a:gradFill flip="none" rotWithShape="1">
                      <a:gsLst>
                        <a:gs pos="37000">
                          <a:schemeClr val="bg1"/>
                        </a:gs>
                        <a:gs pos="0">
                          <a:schemeClr val="accent1">
                            <a:lumMod val="5000"/>
                            <a:lumOff val="95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algn="ctr"/>
                      <a:r>
                        <a:rPr lang="en-US" sz="800" b="1" dirty="0"/>
                        <a:t>July 30, 2025</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algn="ctr"/>
                      <a:r>
                        <a:rPr lang="en-US" sz="800" b="1" dirty="0"/>
                        <a:t>$3,000,000</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marL="171450" indent="-171450">
                        <a:buFont typeface="Arial" panose="020B0604020202020204" pitchFamily="34" charset="0"/>
                        <a:buChar char="•"/>
                      </a:pPr>
                      <a:r>
                        <a:rPr lang="en-US" sz="800" dirty="0"/>
                        <a:t>Completion of Minimum Viable Product (“</a:t>
                      </a:r>
                      <a:r>
                        <a:rPr lang="en-US" sz="800" b="1" dirty="0"/>
                        <a:t>MVP</a:t>
                      </a:r>
                      <a:r>
                        <a:rPr lang="en-US" sz="800" dirty="0"/>
                        <a:t>”) development roadmap and AI journey-mapping strategy </a:t>
                      </a:r>
                    </a:p>
                    <a:p>
                      <a:pPr marL="171450" indent="-171450">
                        <a:buFont typeface="Arial" panose="020B0604020202020204" pitchFamily="34" charset="0"/>
                        <a:buChar char="•"/>
                      </a:pPr>
                      <a:r>
                        <a:rPr lang="en-US" sz="800" dirty="0"/>
                        <a:t>Finalization of Digital Marketing Strategy</a:t>
                      </a:r>
                    </a:p>
                    <a:p>
                      <a:pPr marL="171450" indent="-171450">
                        <a:buFont typeface="Arial" panose="020B0604020202020204" pitchFamily="34" charset="0"/>
                        <a:buChar char="•"/>
                      </a:pPr>
                      <a:r>
                        <a:rPr lang="en-US" sz="800" dirty="0"/>
                        <a:t>Finalization of Government Relations Strategy</a:t>
                      </a:r>
                    </a:p>
                    <a:p>
                      <a:endParaRPr lang="en-US" sz="800" dirty="0"/>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marL="171450" indent="-171450">
                        <a:buFont typeface="Arial" panose="020B0604020202020204" pitchFamily="34" charset="0"/>
                        <a:buChar char="•"/>
                      </a:pPr>
                      <a:r>
                        <a:rPr lang="en-US" sz="800" dirty="0"/>
                        <a:t>working capital for platform development, equipment and utilities, content development and licensing, computation capacity, accounting and financial management, technology and software tools, legal and regulatory compliance, marketing and customer acquisition</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extLst>
                  <a:ext uri="{0D108BD9-81ED-4DB2-BD59-A6C34878D82A}">
                    <a16:rowId xmlns:a16="http://schemas.microsoft.com/office/drawing/2014/main" val="636014069"/>
                  </a:ext>
                </a:extLst>
              </a:tr>
              <a:tr h="1128180">
                <a:tc>
                  <a:txBody>
                    <a:bodyPr/>
                    <a:lstStyle/>
                    <a:p>
                      <a:pPr algn="ctr"/>
                      <a:r>
                        <a:rPr lang="en-CA" sz="800" b="1" i="0" u="none" strike="noStrike" cap="none" dirty="0">
                          <a:solidFill>
                            <a:srgbClr val="000000"/>
                          </a:solidFill>
                          <a:effectLst/>
                          <a:latin typeface="Arial"/>
                          <a:ea typeface="Arial"/>
                          <a:cs typeface="Arial"/>
                          <a:sym typeface="Arial"/>
                        </a:rPr>
                        <a:t>SECOND TRANCHE</a:t>
                      </a:r>
                    </a:p>
                  </a:txBody>
                  <a:tcPr>
                    <a:gradFill flip="none" rotWithShape="1">
                      <a:gsLst>
                        <a:gs pos="37000">
                          <a:schemeClr val="bg1"/>
                        </a:gs>
                        <a:gs pos="0">
                          <a:schemeClr val="accent1">
                            <a:lumMod val="5000"/>
                            <a:lumOff val="95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algn="ctr"/>
                      <a:r>
                        <a:rPr lang="en-US" sz="800" b="1" dirty="0"/>
                        <a:t>September 30, 2025</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algn="ctr"/>
                      <a:r>
                        <a:rPr lang="en-US" sz="800" b="1" dirty="0"/>
                        <a:t>$5,000,000</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marL="171450" indent="-171450">
                        <a:buFont typeface="Arial" panose="020B0604020202020204" pitchFamily="34" charset="0"/>
                        <a:buChar char="•"/>
                      </a:pPr>
                      <a:r>
                        <a:rPr lang="en-US" sz="800" dirty="0"/>
                        <a:t>Completion of MVP</a:t>
                      </a:r>
                    </a:p>
                    <a:p>
                      <a:pPr marL="171450" indent="-171450">
                        <a:buFont typeface="Arial" panose="020B0604020202020204" pitchFamily="34" charset="0"/>
                        <a:buChar char="•"/>
                      </a:pPr>
                      <a:r>
                        <a:rPr lang="en-US" sz="800" dirty="0"/>
                        <a:t>Completion of BETA Launch development roadmap</a:t>
                      </a:r>
                    </a:p>
                    <a:p>
                      <a:pPr marL="171450" indent="-171450">
                        <a:buFont typeface="Arial" panose="020B0604020202020204" pitchFamily="34" charset="0"/>
                        <a:buChar char="•"/>
                      </a:pPr>
                      <a:r>
                        <a:rPr lang="en-US" sz="800" dirty="0"/>
                        <a:t>Onboarding of pilot Immigration Consultants and Language Trainers </a:t>
                      </a:r>
                    </a:p>
                    <a:p>
                      <a:pPr marL="171450" indent="-171450">
                        <a:buFont typeface="Arial" panose="020B0604020202020204" pitchFamily="34" charset="0"/>
                        <a:buChar char="•"/>
                      </a:pPr>
                      <a:r>
                        <a:rPr lang="en-US" sz="800" dirty="0"/>
                        <a:t>Onboarding of pilot Employer Partners (Construction, Healthcare and Personal Care, Consumer Goods, IT and Renewable Energy) </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marL="171450" indent="-171450">
                        <a:buFont typeface="Arial" panose="020B0604020202020204" pitchFamily="34" charset="0"/>
                        <a:buChar char="•"/>
                      </a:pPr>
                      <a:r>
                        <a:rPr lang="en-US" sz="800" dirty="0"/>
                        <a:t>working capital for platform development, equipment and utilities, content development and licensing, computation capacity, accounting and financial management, technology and software tools, legal and regulatory compliance, marketing and customer acquisition, data security and database storage and management </a:t>
                      </a:r>
                    </a:p>
                    <a:p>
                      <a:pPr marL="0" indent="0">
                        <a:buFont typeface="Arial" panose="020B0604020202020204" pitchFamily="34" charset="0"/>
                        <a:buNone/>
                      </a:pPr>
                      <a:endParaRPr lang="en-US" sz="800" dirty="0"/>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extLst>
                  <a:ext uri="{0D108BD9-81ED-4DB2-BD59-A6C34878D82A}">
                    <a16:rowId xmlns:a16="http://schemas.microsoft.com/office/drawing/2014/main" val="794330698"/>
                  </a:ext>
                </a:extLst>
              </a:tr>
              <a:tr h="1822445">
                <a:tc>
                  <a:txBody>
                    <a:bodyPr/>
                    <a:lstStyle/>
                    <a:p>
                      <a:pPr algn="ctr"/>
                      <a:r>
                        <a:rPr lang="en-CA" sz="800" b="1" i="0" u="none" strike="noStrike" cap="none" dirty="0">
                          <a:solidFill>
                            <a:srgbClr val="000000"/>
                          </a:solidFill>
                          <a:effectLst/>
                          <a:latin typeface="Arial"/>
                          <a:ea typeface="Arial"/>
                          <a:cs typeface="Arial"/>
                          <a:sym typeface="Arial"/>
                        </a:rPr>
                        <a:t>THIRD TRANCHE</a:t>
                      </a:r>
                    </a:p>
                  </a:txBody>
                  <a:tcPr>
                    <a:gradFill flip="none" rotWithShape="1">
                      <a:gsLst>
                        <a:gs pos="37000">
                          <a:schemeClr val="bg1"/>
                        </a:gs>
                        <a:gs pos="0">
                          <a:schemeClr val="accent1">
                            <a:lumMod val="5000"/>
                            <a:lumOff val="95000"/>
                          </a:schemeClr>
                        </a:gs>
                        <a:gs pos="74000">
                          <a:schemeClr val="accent6">
                            <a:lumMod val="20000"/>
                            <a:lumOff val="80000"/>
                          </a:schemeClr>
                        </a:gs>
                        <a:gs pos="83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algn="ctr"/>
                      <a:r>
                        <a:rPr lang="en-US" sz="800" b="1" dirty="0"/>
                        <a:t>December 31, 2025</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algn="ctr"/>
                      <a:r>
                        <a:rPr lang="en-US" sz="800" b="1" dirty="0"/>
                        <a:t>$7,000,000</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marL="171450" indent="-171450">
                        <a:buFont typeface="Arial" panose="020B0604020202020204" pitchFamily="34" charset="0"/>
                        <a:buChar char="•"/>
                      </a:pPr>
                      <a:r>
                        <a:rPr lang="en-US" sz="800" dirty="0"/>
                        <a:t>BETA Launch with Express Entry and Student VISA Immigration Channels, Servicer Channels for Immigration Consultants and Lawyers, Housing Agents, Job Recruiters, Academic Counsellors and Language Trainers</a:t>
                      </a:r>
                    </a:p>
                    <a:p>
                      <a:pPr marL="171450" indent="-171450">
                        <a:buFont typeface="Arial" panose="020B0604020202020204" pitchFamily="34" charset="0"/>
                        <a:buChar char="•"/>
                      </a:pPr>
                      <a:r>
                        <a:rPr lang="en-US" sz="800" dirty="0"/>
                        <a:t>Onboarding of pilot academic institution partners</a:t>
                      </a:r>
                    </a:p>
                    <a:p>
                      <a:pPr marL="171450" indent="-171450">
                        <a:buFont typeface="Arial" panose="020B0604020202020204" pitchFamily="34" charset="0"/>
                        <a:buChar char="•"/>
                      </a:pPr>
                      <a:r>
                        <a:rPr lang="en-US" sz="800" dirty="0"/>
                        <a:t>Hiring of Chief Executive Officer, Chief Marketing Officer and Chief Financial Officer</a:t>
                      </a:r>
                    </a:p>
                    <a:p>
                      <a:pPr marL="171450" indent="-171450">
                        <a:buFont typeface="Arial" panose="020B0604020202020204" pitchFamily="34" charset="0"/>
                        <a:buChar char="•"/>
                      </a:pPr>
                      <a:r>
                        <a:rPr lang="en-US" sz="800" dirty="0"/>
                        <a:t>Engagement of +50,000 public (no paywall) monthly users</a:t>
                      </a:r>
                    </a:p>
                    <a:p>
                      <a:pPr marL="171450" indent="-171450">
                        <a:buFont typeface="Arial" panose="020B0604020202020204" pitchFamily="34" charset="0"/>
                        <a:buChar char="•"/>
                      </a:pPr>
                      <a:r>
                        <a:rPr lang="en-US" sz="800" dirty="0"/>
                        <a:t>Achievement of +10,000 private (converted) monthly users</a:t>
                      </a:r>
                    </a:p>
                    <a:p>
                      <a:pPr marL="171450" indent="-171450">
                        <a:buFont typeface="Arial" panose="020B0604020202020204" pitchFamily="34" charset="0"/>
                        <a:buChar char="•"/>
                      </a:pPr>
                      <a:r>
                        <a:rPr lang="en-US" sz="800" dirty="0"/>
                        <a:t>Achievement of Monthly Revenue of +CDN$1,000,000</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tc>
                  <a:txBody>
                    <a:bodyPr/>
                    <a:lstStyle/>
                    <a:p>
                      <a:pPr marL="171450" indent="-171450">
                        <a:buFont typeface="Arial" panose="020B0604020202020204" pitchFamily="34" charset="0"/>
                        <a:buChar char="•"/>
                      </a:pPr>
                      <a:r>
                        <a:rPr lang="en-US" sz="800" dirty="0"/>
                        <a:t>working capital for continued platform development, equipment and utilities, content development and licensing, computation capacity, accounting and financial management, technology and software tools, legal and regulatory compliance, marketing and customer acquisition, as well as insurance and risk management, customer support and services, strategic partnerships and business development </a:t>
                      </a:r>
                    </a:p>
                  </a:txBody>
                  <a:tcPr>
                    <a:gradFill flip="none" rotWithShape="1">
                      <a:gsLst>
                        <a:gs pos="27000">
                          <a:schemeClr val="bg1"/>
                        </a:gs>
                        <a:gs pos="0">
                          <a:schemeClr val="accent1">
                            <a:lumMod val="5000"/>
                            <a:lumOff val="95000"/>
                          </a:schemeClr>
                        </a:gs>
                        <a:gs pos="50000">
                          <a:schemeClr val="accent6">
                            <a:lumMod val="20000"/>
                            <a:lumOff val="80000"/>
                          </a:schemeClr>
                        </a:gs>
                        <a:gs pos="75000">
                          <a:schemeClr val="accent6">
                            <a:lumMod val="40000"/>
                            <a:lumOff val="60000"/>
                          </a:schemeClr>
                        </a:gs>
                        <a:gs pos="100000">
                          <a:schemeClr val="accent6">
                            <a:lumMod val="60000"/>
                            <a:lumOff val="40000"/>
                          </a:schemeClr>
                        </a:gs>
                      </a:gsLst>
                      <a:path path="rect">
                        <a:fillToRect r="100000" b="100000"/>
                      </a:path>
                      <a:tileRect l="-100000" t="-100000"/>
                    </a:gradFill>
                  </a:tcPr>
                </a:tc>
                <a:extLst>
                  <a:ext uri="{0D108BD9-81ED-4DB2-BD59-A6C34878D82A}">
                    <a16:rowId xmlns:a16="http://schemas.microsoft.com/office/drawing/2014/main" val="1528490622"/>
                  </a:ext>
                </a:extLst>
              </a:tr>
              <a:tr h="287698">
                <a:tc gridSpan="5">
                  <a:txBody>
                    <a:bodyPr/>
                    <a:lstStyle/>
                    <a:p>
                      <a:endParaRPr lang="en-US" sz="900" dirty="0"/>
                    </a:p>
                  </a:txBody>
                  <a:tcPr>
                    <a:solidFill>
                      <a:schemeClr val="accent6">
                        <a:lumMod val="40000"/>
                        <a:lumOff val="60000"/>
                      </a:schemeClr>
                    </a:solidFill>
                  </a:tcPr>
                </a:tc>
                <a:tc hMerge="1">
                  <a:txBody>
                    <a:bodyPr/>
                    <a:lstStyle/>
                    <a:p>
                      <a:endParaRPr lang="en-US"/>
                    </a:p>
                  </a:txBody>
                  <a:tcPr/>
                </a:tc>
                <a:tc hMerge="1">
                  <a:txBody>
                    <a:bodyPr/>
                    <a:lstStyle/>
                    <a:p>
                      <a:endParaRPr lang="en-US" sz="800" b="1" dirty="0"/>
                    </a:p>
                  </a:txBody>
                  <a:tcPr>
                    <a:gradFill>
                      <a:gsLst>
                        <a:gs pos="7000">
                          <a:schemeClr val="accent6">
                            <a:lumMod val="60000"/>
                            <a:lumOff val="40000"/>
                          </a:schemeClr>
                        </a:gs>
                        <a:gs pos="31000">
                          <a:srgbClr val="D4E8C7"/>
                        </a:gs>
                        <a:gs pos="69000">
                          <a:schemeClr val="accent6">
                            <a:lumMod val="20000"/>
                            <a:lumOff val="80000"/>
                          </a:schemeClr>
                        </a:gs>
                      </a:gsLst>
                      <a:lin ang="2700000" scaled="1"/>
                    </a:gradFill>
                  </a:tcPr>
                </a:tc>
                <a:tc hMerge="1">
                  <a:txBody>
                    <a:bodyPr/>
                    <a:lstStyle/>
                    <a:p>
                      <a:endParaRPr/>
                    </a:p>
                  </a:txBody>
                  <a:tcPr>
                    <a:gradFill>
                      <a:gsLst>
                        <a:gs pos="7000">
                          <a:schemeClr val="accent6">
                            <a:lumMod val="60000"/>
                            <a:lumOff val="40000"/>
                          </a:schemeClr>
                        </a:gs>
                        <a:gs pos="31000">
                          <a:srgbClr val="D4E8C7"/>
                        </a:gs>
                        <a:gs pos="69000">
                          <a:schemeClr val="accent6">
                            <a:lumMod val="20000"/>
                            <a:lumOff val="80000"/>
                          </a:schemeClr>
                        </a:gs>
                      </a:gsLst>
                      <a:lin ang="2700000" scaled="1"/>
                    </a:gradFill>
                  </a:tcPr>
                </a:tc>
                <a:tc hMerge="1">
                  <a:txBody>
                    <a:bodyPr/>
                    <a:lstStyle/>
                    <a:p>
                      <a:endParaRPr lang="en-US"/>
                    </a:p>
                  </a:txBody>
                  <a:tcPr/>
                </a:tc>
                <a:extLst>
                  <a:ext uri="{0D108BD9-81ED-4DB2-BD59-A6C34878D82A}">
                    <a16:rowId xmlns:a16="http://schemas.microsoft.com/office/drawing/2014/main" val="4178031933"/>
                  </a:ext>
                </a:extLst>
              </a:tr>
            </a:tbl>
          </a:graphicData>
        </a:graphic>
      </p:graphicFrame>
    </p:spTree>
    <p:extLst>
      <p:ext uri="{BB962C8B-B14F-4D97-AF65-F5344CB8AC3E}">
        <p14:creationId xmlns:p14="http://schemas.microsoft.com/office/powerpoint/2010/main" val="190318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F70D9-4570-35BA-1CEC-4DA37BA1060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01B6276-148B-1100-9536-E83A6C01E072}"/>
              </a:ext>
            </a:extLst>
          </p:cNvPr>
          <p:cNvPicPr>
            <a:picLocks noChangeAspect="1"/>
          </p:cNvPicPr>
          <p:nvPr/>
        </p:nvPicPr>
        <p:blipFill>
          <a:blip r:embed="rId2"/>
          <a:srcRect l="52653" t="50000" r="1295" b="1845"/>
          <a:stretch/>
        </p:blipFill>
        <p:spPr>
          <a:xfrm>
            <a:off x="4564528" y="28001"/>
            <a:ext cx="4583208" cy="2641865"/>
          </a:xfrm>
          <a:prstGeom prst="rect">
            <a:avLst/>
          </a:prstGeom>
          <a:ln w="28575">
            <a:solidFill>
              <a:srgbClr val="FF9999"/>
            </a:solidFill>
          </a:ln>
        </p:spPr>
      </p:pic>
      <p:pic>
        <p:nvPicPr>
          <p:cNvPr id="7" name="Picture 6">
            <a:extLst>
              <a:ext uri="{FF2B5EF4-FFF2-40B4-BE49-F238E27FC236}">
                <a16:creationId xmlns:a16="http://schemas.microsoft.com/office/drawing/2014/main" id="{51C66049-83FE-A158-3D68-61FF32EBC51B}"/>
              </a:ext>
            </a:extLst>
          </p:cNvPr>
          <p:cNvPicPr>
            <a:picLocks noChangeAspect="1"/>
          </p:cNvPicPr>
          <p:nvPr/>
        </p:nvPicPr>
        <p:blipFill>
          <a:blip r:embed="rId3"/>
          <a:srcRect l="3059" t="5555" r="50492" b="54097"/>
          <a:stretch>
            <a:fillRect/>
          </a:stretch>
        </p:blipFill>
        <p:spPr>
          <a:xfrm>
            <a:off x="-7472" y="2576802"/>
            <a:ext cx="4740223" cy="2576801"/>
          </a:xfrm>
          <a:prstGeom prst="rect">
            <a:avLst/>
          </a:prstGeom>
          <a:ln w="28575">
            <a:solidFill>
              <a:srgbClr val="FF9999"/>
            </a:solidFill>
          </a:ln>
        </p:spPr>
      </p:pic>
      <p:pic>
        <p:nvPicPr>
          <p:cNvPr id="9" name="Picture 8">
            <a:extLst>
              <a:ext uri="{FF2B5EF4-FFF2-40B4-BE49-F238E27FC236}">
                <a16:creationId xmlns:a16="http://schemas.microsoft.com/office/drawing/2014/main" id="{5C8BAC74-C39F-D98D-3723-687D1CAED55A}"/>
              </a:ext>
            </a:extLst>
          </p:cNvPr>
          <p:cNvPicPr>
            <a:picLocks noChangeAspect="1"/>
          </p:cNvPicPr>
          <p:nvPr/>
        </p:nvPicPr>
        <p:blipFill>
          <a:blip r:embed="rId4"/>
          <a:srcRect l="50742" t="2621" r="507" b="279"/>
          <a:stretch/>
        </p:blipFill>
        <p:spPr>
          <a:xfrm>
            <a:off x="4579473" y="2566699"/>
            <a:ext cx="4575735" cy="2576801"/>
          </a:xfrm>
          <a:prstGeom prst="rect">
            <a:avLst/>
          </a:prstGeom>
          <a:ln w="28575">
            <a:solidFill>
              <a:srgbClr val="FF9999"/>
            </a:solidFill>
          </a:ln>
        </p:spPr>
      </p:pic>
      <p:pic>
        <p:nvPicPr>
          <p:cNvPr id="10" name="Picture 9">
            <a:extLst>
              <a:ext uri="{FF2B5EF4-FFF2-40B4-BE49-F238E27FC236}">
                <a16:creationId xmlns:a16="http://schemas.microsoft.com/office/drawing/2014/main" id="{4541D942-990C-3225-26AD-9785705EA3C4}"/>
              </a:ext>
            </a:extLst>
          </p:cNvPr>
          <p:cNvPicPr>
            <a:picLocks noChangeAspect="1"/>
          </p:cNvPicPr>
          <p:nvPr/>
        </p:nvPicPr>
        <p:blipFill>
          <a:blip r:embed="rId2"/>
          <a:srcRect l="743" t="50216" r="51196" b="1629"/>
          <a:stretch/>
        </p:blipFill>
        <p:spPr>
          <a:xfrm>
            <a:off x="-7471" y="28002"/>
            <a:ext cx="4572000" cy="2538697"/>
          </a:xfrm>
          <a:prstGeom prst="rect">
            <a:avLst/>
          </a:prstGeom>
          <a:ln w="28575">
            <a:solidFill>
              <a:srgbClr val="FF9999"/>
            </a:solidFill>
          </a:ln>
        </p:spPr>
      </p:pic>
      <p:sp>
        <p:nvSpPr>
          <p:cNvPr id="11" name="TextBox 10">
            <a:extLst>
              <a:ext uri="{FF2B5EF4-FFF2-40B4-BE49-F238E27FC236}">
                <a16:creationId xmlns:a16="http://schemas.microsoft.com/office/drawing/2014/main" id="{2D6F8364-041F-4C95-710D-27D8667B68E8}"/>
              </a:ext>
            </a:extLst>
          </p:cNvPr>
          <p:cNvSpPr txBox="1"/>
          <p:nvPr/>
        </p:nvSpPr>
        <p:spPr>
          <a:xfrm>
            <a:off x="1070784" y="2238482"/>
            <a:ext cx="6797040" cy="646331"/>
          </a:xfrm>
          <a:prstGeom prst="rect">
            <a:avLst/>
          </a:prstGeom>
          <a:noFill/>
          <a:effectLst>
            <a:outerShdw blurRad="50800" dist="50800" dir="5400000" algn="ctr" rotWithShape="0">
              <a:schemeClr val="tx1"/>
            </a:outerShdw>
          </a:effectLst>
        </p:spPr>
        <p:txBody>
          <a:bodyPr wrap="square" rtlCol="0">
            <a:spAutoFit/>
          </a:bodyPr>
          <a:lstStyle/>
          <a:p>
            <a:pPr algn="ctr"/>
            <a:r>
              <a:rPr lang="en-US" dirty="0"/>
              <a:t> </a:t>
            </a:r>
            <a:r>
              <a:rPr lang="en-US" sz="3600" b="1" dirty="0">
                <a:solidFill>
                  <a:srgbClr val="FF0000"/>
                </a:solidFill>
                <a:latin typeface="Manrope" panose="020B0604020202020204" charset="0"/>
              </a:rPr>
              <a:t>THANK YOU !</a:t>
            </a:r>
          </a:p>
        </p:txBody>
      </p:sp>
    </p:spTree>
    <p:extLst>
      <p:ext uri="{BB962C8B-B14F-4D97-AF65-F5344CB8AC3E}">
        <p14:creationId xmlns:p14="http://schemas.microsoft.com/office/powerpoint/2010/main" val="251312230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25261</TotalTime>
  <Words>1555</Words>
  <Application>Microsoft Office PowerPoint</Application>
  <PresentationFormat>On-screen Show (16:9)</PresentationFormat>
  <Paragraphs>69</Paragraphs>
  <Slides>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Aptos Display</vt:lpstr>
      <vt:lpstr>Calibri</vt:lpstr>
      <vt:lpstr>Aptos</vt:lpstr>
      <vt:lpstr>Manrope</vt:lpstr>
      <vt:lpstr>Arial</vt:lpstr>
      <vt:lpstr>Office Theme</vt:lpstr>
      <vt:lpstr>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Pitch Software GmbH</dc:creator>
  <cp:lastModifiedBy>Alfred Apps</cp:lastModifiedBy>
  <cp:revision>1367</cp:revision>
  <dcterms:created xsi:type="dcterms:W3CDTF">2024-12-07T23:54:00Z</dcterms:created>
  <dcterms:modified xsi:type="dcterms:W3CDTF">2025-07-01T00:57:58Z</dcterms:modified>
</cp:coreProperties>
</file>